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handoutMasterIdLst>
    <p:handoutMasterId r:id="rId37"/>
  </p:handoutMasterIdLst>
  <p:sldIdLst>
    <p:sldId id="257" r:id="rId2"/>
    <p:sldId id="258" r:id="rId3"/>
    <p:sldId id="260" r:id="rId4"/>
    <p:sldId id="297" r:id="rId5"/>
    <p:sldId id="329" r:id="rId6"/>
    <p:sldId id="330" r:id="rId7"/>
    <p:sldId id="331" r:id="rId8"/>
    <p:sldId id="332" r:id="rId9"/>
    <p:sldId id="333" r:id="rId10"/>
    <p:sldId id="334" r:id="rId11"/>
    <p:sldId id="335" r:id="rId12"/>
    <p:sldId id="336" r:id="rId13"/>
    <p:sldId id="337" r:id="rId14"/>
    <p:sldId id="338" r:id="rId15"/>
    <p:sldId id="339" r:id="rId16"/>
    <p:sldId id="303" r:id="rId17"/>
    <p:sldId id="293" r:id="rId18"/>
    <p:sldId id="292" r:id="rId19"/>
    <p:sldId id="290" r:id="rId20"/>
    <p:sldId id="315" r:id="rId21"/>
    <p:sldId id="302" r:id="rId22"/>
    <p:sldId id="304" r:id="rId23"/>
    <p:sldId id="318" r:id="rId24"/>
    <p:sldId id="316" r:id="rId25"/>
    <p:sldId id="319" r:id="rId26"/>
    <p:sldId id="291" r:id="rId27"/>
    <p:sldId id="320" r:id="rId28"/>
    <p:sldId id="317" r:id="rId29"/>
    <p:sldId id="326" r:id="rId30"/>
    <p:sldId id="325" r:id="rId31"/>
    <p:sldId id="323" r:id="rId32"/>
    <p:sldId id="327" r:id="rId33"/>
    <p:sldId id="328" r:id="rId34"/>
    <p:sldId id="324" r:id="rId35"/>
  </p:sldIdLst>
  <p:sldSz cx="9144000" cy="6858000" type="screen4x3"/>
  <p:notesSz cx="7077075" cy="93821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206" y="12"/>
      </p:cViewPr>
      <p:guideLst>
        <p:guide orient="horz" pos="2160"/>
        <p:guide pos="2880"/>
      </p:guideLst>
    </p:cSldViewPr>
  </p:slideViewPr>
  <p:notesTextViewPr>
    <p:cViewPr>
      <p:scale>
        <a:sx n="1" d="1"/>
        <a:sy n="1" d="1"/>
      </p:scale>
      <p:origin x="0" y="0"/>
    </p:cViewPr>
  </p:notesTextViewPr>
  <p:sorterViewPr>
    <p:cViewPr>
      <p:scale>
        <a:sx n="130" d="100"/>
        <a:sy n="130" d="100"/>
      </p:scale>
      <p:origin x="0" y="1448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9106"/>
          </a:xfrm>
          <a:prstGeom prst="rect">
            <a:avLst/>
          </a:prstGeom>
        </p:spPr>
        <p:txBody>
          <a:bodyPr vert="horz" lIns="94042" tIns="47020" rIns="94042" bIns="47020" rtlCol="0"/>
          <a:lstStyle>
            <a:lvl1pPr algn="l">
              <a:defRPr sz="1200"/>
            </a:lvl1pPr>
          </a:lstStyle>
          <a:p>
            <a:endParaRPr lang="en-US"/>
          </a:p>
        </p:txBody>
      </p:sp>
      <p:sp>
        <p:nvSpPr>
          <p:cNvPr id="3" name="Date Placeholder 2"/>
          <p:cNvSpPr>
            <a:spLocks noGrp="1"/>
          </p:cNvSpPr>
          <p:nvPr>
            <p:ph type="dt" sz="quarter" idx="1"/>
          </p:nvPr>
        </p:nvSpPr>
        <p:spPr>
          <a:xfrm>
            <a:off x="4008706" y="0"/>
            <a:ext cx="3066733" cy="469106"/>
          </a:xfrm>
          <a:prstGeom prst="rect">
            <a:avLst/>
          </a:prstGeom>
        </p:spPr>
        <p:txBody>
          <a:bodyPr vert="horz" lIns="94042" tIns="47020" rIns="94042" bIns="47020" rtlCol="0"/>
          <a:lstStyle>
            <a:lvl1pPr algn="r">
              <a:defRPr sz="1200"/>
            </a:lvl1pPr>
          </a:lstStyle>
          <a:p>
            <a:fld id="{09CEC2F4-FA7E-4D17-A558-A96350C1FF7E}" type="datetimeFigureOut">
              <a:rPr lang="en-US" smtClean="0"/>
              <a:t>3/20/2014</a:t>
            </a:fld>
            <a:endParaRPr lang="en-US"/>
          </a:p>
        </p:txBody>
      </p:sp>
      <p:sp>
        <p:nvSpPr>
          <p:cNvPr id="4" name="Footer Placeholder 3"/>
          <p:cNvSpPr>
            <a:spLocks noGrp="1"/>
          </p:cNvSpPr>
          <p:nvPr>
            <p:ph type="ftr" sz="quarter" idx="2"/>
          </p:nvPr>
        </p:nvSpPr>
        <p:spPr>
          <a:xfrm>
            <a:off x="0" y="8911391"/>
            <a:ext cx="3066733" cy="469106"/>
          </a:xfrm>
          <a:prstGeom prst="rect">
            <a:avLst/>
          </a:prstGeom>
        </p:spPr>
        <p:txBody>
          <a:bodyPr vert="horz" lIns="94042" tIns="47020" rIns="94042" bIns="47020" rtlCol="0" anchor="b"/>
          <a:lstStyle>
            <a:lvl1pPr algn="l">
              <a:defRPr sz="1200"/>
            </a:lvl1pPr>
          </a:lstStyle>
          <a:p>
            <a:endParaRPr lang="en-US"/>
          </a:p>
        </p:txBody>
      </p:sp>
      <p:sp>
        <p:nvSpPr>
          <p:cNvPr id="5" name="Slide Number Placeholder 4"/>
          <p:cNvSpPr>
            <a:spLocks noGrp="1"/>
          </p:cNvSpPr>
          <p:nvPr>
            <p:ph type="sldNum" sz="quarter" idx="3"/>
          </p:nvPr>
        </p:nvSpPr>
        <p:spPr>
          <a:xfrm>
            <a:off x="4008706" y="8911391"/>
            <a:ext cx="3066733" cy="469106"/>
          </a:xfrm>
          <a:prstGeom prst="rect">
            <a:avLst/>
          </a:prstGeom>
        </p:spPr>
        <p:txBody>
          <a:bodyPr vert="horz" lIns="94042" tIns="47020" rIns="94042" bIns="47020" rtlCol="0" anchor="b"/>
          <a:lstStyle>
            <a:lvl1pPr algn="r">
              <a:defRPr sz="1200"/>
            </a:lvl1pPr>
          </a:lstStyle>
          <a:p>
            <a:fld id="{CFB1E67D-C6B8-411C-803D-64730A96FD62}" type="slidenum">
              <a:rPr lang="en-US" smtClean="0"/>
              <a:t>‹#›</a:t>
            </a:fld>
            <a:endParaRPr lang="en-US"/>
          </a:p>
        </p:txBody>
      </p:sp>
    </p:spTree>
    <p:extLst>
      <p:ext uri="{BB962C8B-B14F-4D97-AF65-F5344CB8AC3E}">
        <p14:creationId xmlns:p14="http://schemas.microsoft.com/office/powerpoint/2010/main" val="25630439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9106"/>
          </a:xfrm>
          <a:prstGeom prst="rect">
            <a:avLst/>
          </a:prstGeom>
        </p:spPr>
        <p:txBody>
          <a:bodyPr vert="horz" lIns="94042" tIns="47020" rIns="94042" bIns="47020" rtlCol="0"/>
          <a:lstStyle>
            <a:lvl1pPr algn="l">
              <a:defRPr sz="1200"/>
            </a:lvl1pPr>
          </a:lstStyle>
          <a:p>
            <a:endParaRPr lang="en-US"/>
          </a:p>
        </p:txBody>
      </p:sp>
      <p:sp>
        <p:nvSpPr>
          <p:cNvPr id="3" name="Date Placeholder 2"/>
          <p:cNvSpPr>
            <a:spLocks noGrp="1"/>
          </p:cNvSpPr>
          <p:nvPr>
            <p:ph type="dt" idx="1"/>
          </p:nvPr>
        </p:nvSpPr>
        <p:spPr>
          <a:xfrm>
            <a:off x="4008706" y="0"/>
            <a:ext cx="3066733" cy="469106"/>
          </a:xfrm>
          <a:prstGeom prst="rect">
            <a:avLst/>
          </a:prstGeom>
        </p:spPr>
        <p:txBody>
          <a:bodyPr vert="horz" lIns="94042" tIns="47020" rIns="94042" bIns="47020" rtlCol="0"/>
          <a:lstStyle>
            <a:lvl1pPr algn="r">
              <a:defRPr sz="1200"/>
            </a:lvl1pPr>
          </a:lstStyle>
          <a:p>
            <a:fld id="{068B1642-2764-49B1-957E-C6DEBC1C5069}" type="datetimeFigureOut">
              <a:rPr lang="en-US" smtClean="0"/>
              <a:t>3/20/2014</a:t>
            </a:fld>
            <a:endParaRPr lang="en-US"/>
          </a:p>
        </p:txBody>
      </p:sp>
      <p:sp>
        <p:nvSpPr>
          <p:cNvPr id="4" name="Slide Image Placeholder 3"/>
          <p:cNvSpPr>
            <a:spLocks noGrp="1" noRot="1" noChangeAspect="1"/>
          </p:cNvSpPr>
          <p:nvPr>
            <p:ph type="sldImg" idx="2"/>
          </p:nvPr>
        </p:nvSpPr>
        <p:spPr>
          <a:xfrm>
            <a:off x="1193800" y="703263"/>
            <a:ext cx="4689475" cy="3517900"/>
          </a:xfrm>
          <a:prstGeom prst="rect">
            <a:avLst/>
          </a:prstGeom>
          <a:noFill/>
          <a:ln w="12700">
            <a:solidFill>
              <a:prstClr val="black"/>
            </a:solidFill>
          </a:ln>
        </p:spPr>
        <p:txBody>
          <a:bodyPr vert="horz" lIns="94042" tIns="47020" rIns="94042" bIns="47020" rtlCol="0" anchor="ctr"/>
          <a:lstStyle/>
          <a:p>
            <a:endParaRPr lang="en-US"/>
          </a:p>
        </p:txBody>
      </p:sp>
      <p:sp>
        <p:nvSpPr>
          <p:cNvPr id="5" name="Notes Placeholder 4"/>
          <p:cNvSpPr>
            <a:spLocks noGrp="1"/>
          </p:cNvSpPr>
          <p:nvPr>
            <p:ph type="body" sz="quarter" idx="3"/>
          </p:nvPr>
        </p:nvSpPr>
        <p:spPr>
          <a:xfrm>
            <a:off x="707708" y="4456511"/>
            <a:ext cx="5661660" cy="4221956"/>
          </a:xfrm>
          <a:prstGeom prst="rect">
            <a:avLst/>
          </a:prstGeom>
        </p:spPr>
        <p:txBody>
          <a:bodyPr vert="horz" lIns="94042" tIns="47020" rIns="94042" bIns="470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11391"/>
            <a:ext cx="3066733" cy="469106"/>
          </a:xfrm>
          <a:prstGeom prst="rect">
            <a:avLst/>
          </a:prstGeom>
        </p:spPr>
        <p:txBody>
          <a:bodyPr vert="horz" lIns="94042" tIns="47020" rIns="94042" bIns="47020" rtlCol="0" anchor="b"/>
          <a:lstStyle>
            <a:lvl1pPr algn="l">
              <a:defRPr sz="1200"/>
            </a:lvl1pPr>
          </a:lstStyle>
          <a:p>
            <a:endParaRPr lang="en-US"/>
          </a:p>
        </p:txBody>
      </p:sp>
      <p:sp>
        <p:nvSpPr>
          <p:cNvPr id="7" name="Slide Number Placeholder 6"/>
          <p:cNvSpPr>
            <a:spLocks noGrp="1"/>
          </p:cNvSpPr>
          <p:nvPr>
            <p:ph type="sldNum" sz="quarter" idx="5"/>
          </p:nvPr>
        </p:nvSpPr>
        <p:spPr>
          <a:xfrm>
            <a:off x="4008706" y="8911391"/>
            <a:ext cx="3066733" cy="469106"/>
          </a:xfrm>
          <a:prstGeom prst="rect">
            <a:avLst/>
          </a:prstGeom>
        </p:spPr>
        <p:txBody>
          <a:bodyPr vert="horz" lIns="94042" tIns="47020" rIns="94042" bIns="47020" rtlCol="0" anchor="b"/>
          <a:lstStyle>
            <a:lvl1pPr algn="r">
              <a:defRPr sz="1200"/>
            </a:lvl1pPr>
          </a:lstStyle>
          <a:p>
            <a:fld id="{4D521CC0-1679-431A-ACA2-7A8549A34992}" type="slidenum">
              <a:rPr lang="en-US" smtClean="0"/>
              <a:t>‹#›</a:t>
            </a:fld>
            <a:endParaRPr lang="en-US"/>
          </a:p>
        </p:txBody>
      </p:sp>
    </p:spTree>
    <p:extLst>
      <p:ext uri="{BB962C8B-B14F-4D97-AF65-F5344CB8AC3E}">
        <p14:creationId xmlns:p14="http://schemas.microsoft.com/office/powerpoint/2010/main" val="12750440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A4C28AC-4492-48BD-8BED-6260EAB4D534}"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dirty="0" smtClean="0"/>
              <a:t>Checklist mgt system for gen ed</a:t>
            </a:r>
            <a:endParaRPr lang="en-US" dirty="0"/>
          </a:p>
        </p:txBody>
      </p:sp>
      <p:sp>
        <p:nvSpPr>
          <p:cNvPr id="4" name="Slide Number Placeholder 3"/>
          <p:cNvSpPr>
            <a:spLocks noGrp="1"/>
          </p:cNvSpPr>
          <p:nvPr>
            <p:ph type="sldNum" sz="quarter" idx="10"/>
          </p:nvPr>
        </p:nvSpPr>
        <p:spPr/>
        <p:txBody>
          <a:bodyPr/>
          <a:lstStyle/>
          <a:p>
            <a:fld id="{4D521CC0-1679-431A-ACA2-7A8549A34992}" type="slidenum">
              <a:rPr lang="en-US" smtClean="0"/>
              <a:t>21</a:t>
            </a:fld>
            <a:endParaRPr lang="en-US"/>
          </a:p>
        </p:txBody>
      </p:sp>
    </p:spTree>
    <p:extLst>
      <p:ext uri="{BB962C8B-B14F-4D97-AF65-F5344CB8AC3E}">
        <p14:creationId xmlns:p14="http://schemas.microsoft.com/office/powerpoint/2010/main" val="1034925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Daily check system</a:t>
            </a:r>
            <a:endParaRPr lang="en-US" dirty="0"/>
          </a:p>
        </p:txBody>
      </p:sp>
      <p:sp>
        <p:nvSpPr>
          <p:cNvPr id="4" name="Slide Number Placeholder 3"/>
          <p:cNvSpPr>
            <a:spLocks noGrp="1"/>
          </p:cNvSpPr>
          <p:nvPr>
            <p:ph type="sldNum" sz="quarter" idx="10"/>
          </p:nvPr>
        </p:nvSpPr>
        <p:spPr/>
        <p:txBody>
          <a:bodyPr/>
          <a:lstStyle/>
          <a:p>
            <a:fld id="{4D521CC0-1679-431A-ACA2-7A8549A34992}" type="slidenum">
              <a:rPr lang="en-US" smtClean="0"/>
              <a:t>22</a:t>
            </a:fld>
            <a:endParaRPr lang="en-US"/>
          </a:p>
        </p:txBody>
      </p:sp>
    </p:spTree>
    <p:extLst>
      <p:ext uri="{BB962C8B-B14F-4D97-AF65-F5344CB8AC3E}">
        <p14:creationId xmlns:p14="http://schemas.microsoft.com/office/powerpoint/2010/main" val="12886568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Self-</a:t>
            </a:r>
            <a:r>
              <a:rPr lang="en-US" dirty="0" err="1" smtClean="0"/>
              <a:t>mgt</a:t>
            </a:r>
            <a:r>
              <a:rPr lang="en-US" dirty="0" smtClean="0"/>
              <a:t> example 5</a:t>
            </a:r>
            <a:endParaRPr lang="en-US" dirty="0"/>
          </a:p>
        </p:txBody>
      </p:sp>
      <p:sp>
        <p:nvSpPr>
          <p:cNvPr id="4" name="Slide Number Placeholder 3"/>
          <p:cNvSpPr>
            <a:spLocks noGrp="1"/>
          </p:cNvSpPr>
          <p:nvPr>
            <p:ph type="sldNum" sz="quarter" idx="10"/>
          </p:nvPr>
        </p:nvSpPr>
        <p:spPr/>
        <p:txBody>
          <a:bodyPr/>
          <a:lstStyle/>
          <a:p>
            <a:fld id="{4D521CC0-1679-431A-ACA2-7A8549A34992}" type="slidenum">
              <a:rPr lang="en-US" smtClean="0"/>
              <a:t>23</a:t>
            </a:fld>
            <a:endParaRPr lang="en-US"/>
          </a:p>
        </p:txBody>
      </p:sp>
    </p:spTree>
    <p:extLst>
      <p:ext uri="{BB962C8B-B14F-4D97-AF65-F5344CB8AC3E}">
        <p14:creationId xmlns:p14="http://schemas.microsoft.com/office/powerpoint/2010/main" val="4542232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Self-</a:t>
            </a:r>
            <a:r>
              <a:rPr lang="en-US" dirty="0" err="1" smtClean="0"/>
              <a:t>mgt</a:t>
            </a:r>
            <a:r>
              <a:rPr lang="en-US" dirty="0" smtClean="0"/>
              <a:t> example 7</a:t>
            </a:r>
          </a:p>
          <a:p>
            <a:endParaRPr lang="en-US" dirty="0"/>
          </a:p>
        </p:txBody>
      </p:sp>
      <p:sp>
        <p:nvSpPr>
          <p:cNvPr id="4" name="Slide Number Placeholder 3"/>
          <p:cNvSpPr>
            <a:spLocks noGrp="1"/>
          </p:cNvSpPr>
          <p:nvPr>
            <p:ph type="sldNum" sz="quarter" idx="10"/>
          </p:nvPr>
        </p:nvSpPr>
        <p:spPr/>
        <p:txBody>
          <a:bodyPr/>
          <a:lstStyle/>
          <a:p>
            <a:fld id="{4D521CC0-1679-431A-ACA2-7A8549A34992}" type="slidenum">
              <a:rPr lang="en-US" smtClean="0"/>
              <a:t>25</a:t>
            </a:fld>
            <a:endParaRPr lang="en-US"/>
          </a:p>
        </p:txBody>
      </p:sp>
    </p:spTree>
    <p:extLst>
      <p:ext uri="{BB962C8B-B14F-4D97-AF65-F5344CB8AC3E}">
        <p14:creationId xmlns:p14="http://schemas.microsoft.com/office/powerpoint/2010/main" val="21470322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Self-</a:t>
            </a:r>
            <a:r>
              <a:rPr lang="en-US" dirty="0" err="1" smtClean="0"/>
              <a:t>mgt</a:t>
            </a:r>
            <a:r>
              <a:rPr lang="en-US" dirty="0" smtClean="0"/>
              <a:t> system for break</a:t>
            </a:r>
            <a:endParaRPr lang="en-US" dirty="0"/>
          </a:p>
        </p:txBody>
      </p:sp>
      <p:sp>
        <p:nvSpPr>
          <p:cNvPr id="4" name="Slide Number Placeholder 3"/>
          <p:cNvSpPr>
            <a:spLocks noGrp="1"/>
          </p:cNvSpPr>
          <p:nvPr>
            <p:ph type="sldNum" sz="quarter" idx="10"/>
          </p:nvPr>
        </p:nvSpPr>
        <p:spPr/>
        <p:txBody>
          <a:bodyPr/>
          <a:lstStyle/>
          <a:p>
            <a:fld id="{4D521CC0-1679-431A-ACA2-7A8549A34992}" type="slidenum">
              <a:rPr lang="en-US" smtClean="0"/>
              <a:t>27</a:t>
            </a:fld>
            <a:endParaRPr lang="en-US"/>
          </a:p>
        </p:txBody>
      </p:sp>
    </p:spTree>
    <p:extLst>
      <p:ext uri="{BB962C8B-B14F-4D97-AF65-F5344CB8AC3E}">
        <p14:creationId xmlns:p14="http://schemas.microsoft.com/office/powerpoint/2010/main" val="38779325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Self-</a:t>
            </a:r>
            <a:r>
              <a:rPr lang="en-US" dirty="0" err="1" smtClean="0"/>
              <a:t>mgt</a:t>
            </a:r>
            <a:r>
              <a:rPr lang="en-US" dirty="0" smtClean="0"/>
              <a:t> example 3</a:t>
            </a:r>
            <a:endParaRPr lang="en-US" dirty="0"/>
          </a:p>
        </p:txBody>
      </p:sp>
      <p:sp>
        <p:nvSpPr>
          <p:cNvPr id="4" name="Slide Number Placeholder 3"/>
          <p:cNvSpPr>
            <a:spLocks noGrp="1"/>
          </p:cNvSpPr>
          <p:nvPr>
            <p:ph type="sldNum" sz="quarter" idx="10"/>
          </p:nvPr>
        </p:nvSpPr>
        <p:spPr/>
        <p:txBody>
          <a:bodyPr/>
          <a:lstStyle/>
          <a:p>
            <a:fld id="{4D521CC0-1679-431A-ACA2-7A8549A34992}" type="slidenum">
              <a:rPr lang="en-US" smtClean="0"/>
              <a:t>28</a:t>
            </a:fld>
            <a:endParaRPr lang="en-US"/>
          </a:p>
        </p:txBody>
      </p:sp>
    </p:spTree>
    <p:extLst>
      <p:ext uri="{BB962C8B-B14F-4D97-AF65-F5344CB8AC3E}">
        <p14:creationId xmlns:p14="http://schemas.microsoft.com/office/powerpoint/2010/main" val="1858793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7708" y="4456509"/>
            <a:ext cx="5661660" cy="4925616"/>
          </a:xfrm>
        </p:spPr>
        <p:txBody>
          <a:bodyPr>
            <a:normAutofit/>
          </a:bodyPr>
          <a:lstStyle/>
          <a:p>
            <a:r>
              <a:rPr lang="en-US" sz="1600" dirty="0"/>
              <a:t>Self-management interventions help learners with autism spectrum disorders (ASD) learn to independently regulate their own behaviors and act appropriately in a variety of home, school, and community-based situations. With these interventions, learners with ASD are taught to discriminate between appropriate and inappropriate behaviors, accurately monitor and record their own behaviors, and reward themselves for behaving appropriately. As learners with ASD become more fluent with the self-management system, some of the implementation responsibilities shift from teachers, families, and other practitioners to the learners themselves. </a:t>
            </a:r>
          </a:p>
        </p:txBody>
      </p:sp>
      <p:sp>
        <p:nvSpPr>
          <p:cNvPr id="4" name="Slide Number Placeholder 3"/>
          <p:cNvSpPr>
            <a:spLocks noGrp="1"/>
          </p:cNvSpPr>
          <p:nvPr>
            <p:ph type="sldNum" sz="quarter" idx="10"/>
          </p:nvPr>
        </p:nvSpPr>
        <p:spPr/>
        <p:txBody>
          <a:bodyPr/>
          <a:lstStyle/>
          <a:p>
            <a:fld id="{8A4C28AC-4492-48BD-8BED-6260EAB4D534}"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40358">
              <a:defRPr/>
            </a:pPr>
            <a:r>
              <a:rPr lang="en-US" sz="1800" dirty="0"/>
              <a:t>Self-management interventions can be used to reduce inappropriate and interfering behaviors (disruptive behaviors, not completing school work and chores independently and efficiently, etc.) and to increase social, adaptive, and language/communication skills. Specific skills that were the focus of interventions in the evidence-based studies include giving compliments to others, responding to others, sharing, increasing on-task behavior, initiating interactions, reducing the occurrence of interfering behaviors, promoting daily living skills, increasing play skills, and conversing with others.</a:t>
            </a:r>
          </a:p>
          <a:p>
            <a:endParaRPr lang="en-US" dirty="0"/>
          </a:p>
        </p:txBody>
      </p:sp>
      <p:sp>
        <p:nvSpPr>
          <p:cNvPr id="4" name="Slide Number Placeholder 3"/>
          <p:cNvSpPr>
            <a:spLocks noGrp="1"/>
          </p:cNvSpPr>
          <p:nvPr>
            <p:ph type="sldNum" sz="quarter" idx="10"/>
          </p:nvPr>
        </p:nvSpPr>
        <p:spPr/>
        <p:txBody>
          <a:bodyPr/>
          <a:lstStyle/>
          <a:p>
            <a:fld id="{8A4C28AC-4492-48BD-8BED-6260EAB4D534}"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b="1" dirty="0"/>
              <a:t>Sample interval recording sheet </a:t>
            </a:r>
            <a:endParaRPr lang="en-US" sz="1800" dirty="0"/>
          </a:p>
          <a:p>
            <a:r>
              <a:rPr lang="en-US" sz="1800" dirty="0"/>
              <a:t>This recording sheet is designed to be used with five time intervals. At the end of each interval, the learner circles whether he or she stayed and played with friends. After the last interval, the learner determines if he or she met the criterion to receive a </a:t>
            </a:r>
            <a:r>
              <a:rPr lang="en-US" sz="1800" dirty="0" err="1"/>
              <a:t>reinforcer</a:t>
            </a:r>
            <a:r>
              <a:rPr lang="en-US" sz="1800" dirty="0"/>
              <a:t>, which in this case is three of the five (60%) intervals. </a:t>
            </a:r>
          </a:p>
          <a:p>
            <a:endParaRPr lang="en-US" sz="1800" dirty="0"/>
          </a:p>
        </p:txBody>
      </p:sp>
      <p:sp>
        <p:nvSpPr>
          <p:cNvPr id="4" name="Slide Number Placeholder 3"/>
          <p:cNvSpPr>
            <a:spLocks noGrp="1"/>
          </p:cNvSpPr>
          <p:nvPr>
            <p:ph type="sldNum" sz="quarter" idx="10"/>
          </p:nvPr>
        </p:nvSpPr>
        <p:spPr/>
        <p:txBody>
          <a:bodyPr/>
          <a:lstStyle/>
          <a:p>
            <a:fld id="{8A4C28AC-4492-48BD-8BED-6260EAB4D534}" type="slidenum">
              <a:rPr lang="en-US" smtClean="0"/>
              <a:pPr/>
              <a:t>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smtClean="0"/>
              <a:t>Interval systems. </a:t>
            </a:r>
            <a:r>
              <a:rPr lang="en-US" dirty="0" smtClean="0"/>
              <a:t>A criterion using an interval system (i.e., the learner must/must not demonstrate the behavior for X number of Y-second intervals) is appropriate in cases where one desires to increase the </a:t>
            </a:r>
            <a:r>
              <a:rPr lang="en-US" b="1" dirty="0" smtClean="0"/>
              <a:t>duration </a:t>
            </a:r>
            <a:r>
              <a:rPr lang="en-US" dirty="0" smtClean="0"/>
              <a:t>that a desired behavior occurs (e.g., remaining in seat, staying on task, conversing with peers) or an interfering behavior does </a:t>
            </a:r>
            <a:r>
              <a:rPr lang="en-US" i="1" dirty="0" smtClean="0"/>
              <a:t>not </a:t>
            </a:r>
            <a:r>
              <a:rPr lang="en-US" dirty="0" smtClean="0"/>
              <a:t>occur (e.g., flapping hands, chewing shirt, hitting peers). If an interval system is used, the initial length of the </a:t>
            </a:r>
            <a:r>
              <a:rPr lang="en-US" b="1" dirty="0" smtClean="0"/>
              <a:t>interval </a:t>
            </a:r>
            <a:r>
              <a:rPr lang="en-US" dirty="0" smtClean="0"/>
              <a:t>should be set so that there is a high likelihood that the learner will be successful. </a:t>
            </a:r>
          </a:p>
          <a:p>
            <a:r>
              <a:rPr lang="en-US" dirty="0" smtClean="0"/>
              <a:t>The best way to determine the initial length of the interval is to observe the learner before the intervention begins and determine the average length of time the learner can be successful without support from others. The initial interval length should be equal to or slightly less than that average. For example, if the goal is to increase the length of time a learner sits in his seat without getting up, and it is determined that, on average, the learner stays in his seat for one minute before getting up, then beginning the self-management system with a one-minute interval or slightly less (e.g., 45 seconds) makes sense. After the interval length is determined, the initial session length during which the self-management system will be used should be determined and divided into intervals of the pre-determined length. The initial number of intervals during which the learner must be successful also should be set. </a:t>
            </a:r>
          </a:p>
          <a:p>
            <a:r>
              <a:rPr lang="en-US" dirty="0" smtClean="0"/>
              <a:t>Continuing with the sitting example, if the self-management system will initially be used for a six-minute session, and these six minutes are divided into six one-minute intervals, the initial criterion could be set such that the learner must stay sitting in his seat for three of the six (50%) one-minute intervals. </a:t>
            </a:r>
          </a:p>
        </p:txBody>
      </p:sp>
      <p:sp>
        <p:nvSpPr>
          <p:cNvPr id="4" name="Slide Number Placeholder 3"/>
          <p:cNvSpPr>
            <a:spLocks noGrp="1"/>
          </p:cNvSpPr>
          <p:nvPr>
            <p:ph type="sldNum" sz="quarter" idx="10"/>
          </p:nvPr>
        </p:nvSpPr>
        <p:spPr/>
        <p:txBody>
          <a:bodyPr/>
          <a:lstStyle/>
          <a:p>
            <a:fld id="{8A4C28AC-4492-48BD-8BED-6260EAB4D534}" type="slidenum">
              <a:rPr lang="en-US" smtClean="0"/>
              <a:pPr/>
              <a:t>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i="1" dirty="0"/>
              <a:t>Frequency systems</a:t>
            </a:r>
            <a:r>
              <a:rPr lang="en-US" sz="1800" dirty="0"/>
              <a:t>. When the </a:t>
            </a:r>
            <a:r>
              <a:rPr lang="en-US" sz="1800" b="1" dirty="0"/>
              <a:t>frequency </a:t>
            </a:r>
            <a:r>
              <a:rPr lang="en-US" sz="1800" dirty="0"/>
              <a:t>of a behavior needs to be increased or decreased (e.g., raising hand in class, taking bites of food, asking peers questions), a </a:t>
            </a:r>
            <a:r>
              <a:rPr lang="en-US" sz="1800" b="1" dirty="0"/>
              <a:t>frequency criterion </a:t>
            </a:r>
            <a:r>
              <a:rPr lang="en-US" sz="1800" dirty="0"/>
              <a:t>should be considered. Examples of frequency criteria for behaviors that need to be increased and decreased are provided. </a:t>
            </a:r>
          </a:p>
          <a:p>
            <a:r>
              <a:rPr lang="en-US" sz="1800" i="1" dirty="0"/>
              <a:t> </a:t>
            </a:r>
            <a:endParaRPr lang="en-US" sz="1800" dirty="0"/>
          </a:p>
          <a:p>
            <a:endParaRPr lang="en-US" dirty="0"/>
          </a:p>
        </p:txBody>
      </p:sp>
      <p:sp>
        <p:nvSpPr>
          <p:cNvPr id="4" name="Slide Number Placeholder 3"/>
          <p:cNvSpPr>
            <a:spLocks noGrp="1"/>
          </p:cNvSpPr>
          <p:nvPr>
            <p:ph type="sldNum" sz="quarter" idx="10"/>
          </p:nvPr>
        </p:nvSpPr>
        <p:spPr/>
        <p:txBody>
          <a:bodyPr/>
          <a:lstStyle/>
          <a:p>
            <a:fld id="{8A4C28AC-4492-48BD-8BED-6260EAB4D534}" type="slidenum">
              <a:rPr lang="en-US" smtClean="0"/>
              <a:pPr/>
              <a:t>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b="1" dirty="0"/>
              <a:t>Sample recording sheet for a frequency criterion </a:t>
            </a:r>
            <a:endParaRPr lang="en-US" sz="1800" dirty="0"/>
          </a:p>
          <a:p>
            <a:r>
              <a:rPr lang="en-US" sz="1800" dirty="0"/>
              <a:t>Instructions: Each time the student raises her hand to ask a question, she circles the picture of the girl raising her hand. She starts at 4 and counts down to 4 (for a total of 4 hand raises). When she gets to 1, she earns a </a:t>
            </a:r>
            <a:r>
              <a:rPr lang="en-US" sz="1800" dirty="0" err="1"/>
              <a:t>reinforcer</a:t>
            </a:r>
            <a:r>
              <a:rPr lang="en-US" sz="1800" dirty="0"/>
              <a:t>. </a:t>
            </a:r>
          </a:p>
        </p:txBody>
      </p:sp>
      <p:sp>
        <p:nvSpPr>
          <p:cNvPr id="4" name="Slide Number Placeholder 3"/>
          <p:cNvSpPr>
            <a:spLocks noGrp="1"/>
          </p:cNvSpPr>
          <p:nvPr>
            <p:ph type="sldNum" sz="quarter" idx="10"/>
          </p:nvPr>
        </p:nvSpPr>
        <p:spPr/>
        <p:txBody>
          <a:bodyPr/>
          <a:lstStyle/>
          <a:p>
            <a:fld id="{8A4C28AC-4492-48BD-8BED-6260EAB4D534}" type="slidenum">
              <a:rPr lang="en-US" smtClean="0"/>
              <a:pPr/>
              <a:t>10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7708" y="4456509"/>
            <a:ext cx="5661660" cy="4925616"/>
          </a:xfrm>
        </p:spPr>
        <p:txBody>
          <a:bodyPr>
            <a:normAutofit/>
          </a:bodyPr>
          <a:lstStyle/>
          <a:p>
            <a:r>
              <a:rPr lang="en-US" sz="1600" dirty="0"/>
              <a:t>If the goal is to increase a desired behavior, the </a:t>
            </a:r>
            <a:r>
              <a:rPr lang="en-US" sz="1600" b="1" dirty="0"/>
              <a:t>initial criterion </a:t>
            </a:r>
            <a:r>
              <a:rPr lang="en-US" sz="1600" dirty="0"/>
              <a:t>(i.e., the number of times the learner must demonstrate the behavior) should initially be set low enough so that the learner rapidly earns the </a:t>
            </a:r>
            <a:r>
              <a:rPr lang="en-US" sz="1600" dirty="0" err="1"/>
              <a:t>reinforcer</a:t>
            </a:r>
            <a:r>
              <a:rPr lang="en-US" sz="1600" dirty="0"/>
              <a:t>. For example, if the goal is to increase hand-raising in class and the learner rarely raises her hand, the initial criterion may be set at one hand-raise to earn the </a:t>
            </a:r>
            <a:r>
              <a:rPr lang="en-US" sz="1600" dirty="0" err="1"/>
              <a:t>reinforcer</a:t>
            </a:r>
            <a:r>
              <a:rPr lang="en-US" sz="1600" dirty="0"/>
              <a:t>. </a:t>
            </a:r>
          </a:p>
          <a:p>
            <a:r>
              <a:rPr lang="en-US" sz="1600" dirty="0"/>
              <a:t>If the goal is to decrease an interfering behavior, the initial criterion (i.e., the number of times that the learner can demonstrate the behavior in the given time period) should initially be set high enough so that the learner is likely to be successful. For example, if a learner with ASD hits his peers about five times on average during free play, the initial criterion may be set at five or less hits during free play to earn the </a:t>
            </a:r>
            <a:r>
              <a:rPr lang="en-US" sz="1600" dirty="0" err="1"/>
              <a:t>reinforcer</a:t>
            </a:r>
            <a:r>
              <a:rPr lang="en-US" sz="1600" dirty="0"/>
              <a:t>. Similar to the interval system, information obtained from observing the learner’s performance before the intervention begins should guide the selection of the initial criterion. </a:t>
            </a:r>
          </a:p>
          <a:p>
            <a:endParaRPr lang="en-US" dirty="0"/>
          </a:p>
        </p:txBody>
      </p:sp>
      <p:sp>
        <p:nvSpPr>
          <p:cNvPr id="4" name="Slide Number Placeholder 3"/>
          <p:cNvSpPr>
            <a:spLocks noGrp="1"/>
          </p:cNvSpPr>
          <p:nvPr>
            <p:ph type="sldNum" sz="quarter" idx="10"/>
          </p:nvPr>
        </p:nvSpPr>
        <p:spPr/>
        <p:txBody>
          <a:bodyPr/>
          <a:lstStyle/>
          <a:p>
            <a:fld id="{8A4C28AC-4492-48BD-8BED-6260EAB4D534}" type="slidenum">
              <a:rPr lang="en-US" smtClean="0"/>
              <a:pPr/>
              <a:t>11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64082" indent="-293877" eaLnBrk="0" hangingPunct="0">
              <a:defRPr>
                <a:solidFill>
                  <a:schemeClr val="tx1"/>
                </a:solidFill>
                <a:latin typeface="Arial" pitchFamily="34" charset="0"/>
              </a:defRPr>
            </a:lvl2pPr>
            <a:lvl3pPr marL="1175512" indent="-235102" eaLnBrk="0" hangingPunct="0">
              <a:defRPr>
                <a:solidFill>
                  <a:schemeClr val="tx1"/>
                </a:solidFill>
                <a:latin typeface="Arial" pitchFamily="34" charset="0"/>
              </a:defRPr>
            </a:lvl3pPr>
            <a:lvl4pPr marL="1645715" indent="-235102" eaLnBrk="0" hangingPunct="0">
              <a:defRPr>
                <a:solidFill>
                  <a:schemeClr val="tx1"/>
                </a:solidFill>
                <a:latin typeface="Arial" pitchFamily="34" charset="0"/>
              </a:defRPr>
            </a:lvl4pPr>
            <a:lvl5pPr marL="2115919" indent="-235102" eaLnBrk="0" hangingPunct="0">
              <a:defRPr>
                <a:solidFill>
                  <a:schemeClr val="tx1"/>
                </a:solidFill>
                <a:latin typeface="Arial" pitchFamily="34" charset="0"/>
              </a:defRPr>
            </a:lvl5pPr>
            <a:lvl6pPr marL="2586124" indent="-235102" eaLnBrk="0" fontAlgn="base" hangingPunct="0">
              <a:spcBef>
                <a:spcPct val="0"/>
              </a:spcBef>
              <a:spcAft>
                <a:spcPct val="0"/>
              </a:spcAft>
              <a:defRPr>
                <a:solidFill>
                  <a:schemeClr val="tx1"/>
                </a:solidFill>
                <a:latin typeface="Arial" pitchFamily="34" charset="0"/>
              </a:defRPr>
            </a:lvl6pPr>
            <a:lvl7pPr marL="3056328" indent="-235102" eaLnBrk="0" fontAlgn="base" hangingPunct="0">
              <a:spcBef>
                <a:spcPct val="0"/>
              </a:spcBef>
              <a:spcAft>
                <a:spcPct val="0"/>
              </a:spcAft>
              <a:defRPr>
                <a:solidFill>
                  <a:schemeClr val="tx1"/>
                </a:solidFill>
                <a:latin typeface="Arial" pitchFamily="34" charset="0"/>
              </a:defRPr>
            </a:lvl7pPr>
            <a:lvl8pPr marL="3526533" indent="-235102" eaLnBrk="0" fontAlgn="base" hangingPunct="0">
              <a:spcBef>
                <a:spcPct val="0"/>
              </a:spcBef>
              <a:spcAft>
                <a:spcPct val="0"/>
              </a:spcAft>
              <a:defRPr>
                <a:solidFill>
                  <a:schemeClr val="tx1"/>
                </a:solidFill>
                <a:latin typeface="Arial" pitchFamily="34" charset="0"/>
              </a:defRPr>
            </a:lvl8pPr>
            <a:lvl9pPr marL="3996737" indent="-235102" eaLnBrk="0" fontAlgn="base" hangingPunct="0">
              <a:spcBef>
                <a:spcPct val="0"/>
              </a:spcBef>
              <a:spcAft>
                <a:spcPct val="0"/>
              </a:spcAft>
              <a:defRPr>
                <a:solidFill>
                  <a:schemeClr val="tx1"/>
                </a:solidFill>
                <a:latin typeface="Arial" pitchFamily="34" charset="0"/>
              </a:defRPr>
            </a:lvl9pPr>
          </a:lstStyle>
          <a:p>
            <a:pPr eaLnBrk="1" hangingPunct="1"/>
            <a:fld id="{EF746FBD-94AF-422E-975B-024958BBC510}" type="slidenum">
              <a:rPr lang="en-US" smtClean="0"/>
              <a:pPr eaLnBrk="1" hangingPunct="1"/>
              <a:t>17</a:t>
            </a:fld>
            <a:endParaRPr lang="en-US" smtClean="0"/>
          </a:p>
        </p:txBody>
      </p:sp>
      <p:sp>
        <p:nvSpPr>
          <p:cNvPr id="8195" name="Rectangle 2"/>
          <p:cNvSpPr>
            <a:spLocks noGrp="1" noRot="1" noChangeAspect="1" noChangeArrowheads="1" noTextEdit="1"/>
          </p:cNvSpPr>
          <p:nvPr>
            <p:ph type="sldImg"/>
          </p:nvPr>
        </p:nvSpPr>
        <p:spPr bwMode="auto">
          <a:xfrm>
            <a:off x="1195388" y="703263"/>
            <a:ext cx="4689475" cy="3517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graphicFrame>
        <p:nvGraphicFramePr>
          <p:cNvPr id="1594371" name="Group 3"/>
          <p:cNvGraphicFramePr>
            <a:graphicFrameLocks noGrp="1"/>
          </p:cNvGraphicFramePr>
          <p:nvPr>
            <p:ph type="body" idx="1"/>
          </p:nvPr>
        </p:nvGraphicFramePr>
        <p:xfrm>
          <a:off x="707708" y="4456511"/>
          <a:ext cx="5661660" cy="4221956"/>
        </p:xfrm>
        <a:graphic>
          <a:graphicData uri="http://schemas.openxmlformats.org/drawingml/2006/table">
            <a:tbl>
              <a:tblPr/>
              <a:tblGrid>
                <a:gridCol w="1584151"/>
                <a:gridCol w="4077509"/>
              </a:tblGrid>
              <a:tr h="166154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rPr>
                        <a:t>SECTION TWO</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rPr>
                        <a:t>Supports</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smtClean="0">
                        <a:ln>
                          <a:noFill/>
                        </a:ln>
                        <a:solidFill>
                          <a:schemeClr val="tx1"/>
                        </a:solidFill>
                        <a:effectLst/>
                        <a:latin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rPr>
                        <a:t>Slide Summary</a:t>
                      </a:r>
                    </a:p>
                  </a:txBody>
                  <a:tcPr marL="94361" marR="94361" marT="46145" marB="4614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endParaRPr kumimoji="0" lang="en-US" sz="1200" b="0" i="0" u="none" strike="noStrike" cap="none" normalizeH="0" baseline="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endParaRPr kumimoji="0" lang="en-US" sz="1200" b="0" i="0" u="none" strike="noStrike" cap="none" normalizeH="0" baseline="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endParaRPr kumimoji="0" lang="en-US" sz="1200" b="0" i="0" u="none" strike="noStrike" cap="none" normalizeH="0" baseline="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1200" b="0" i="0" u="none" strike="noStrike" cap="none" normalizeH="0" baseline="0" smtClean="0">
                          <a:ln>
                            <a:noFill/>
                          </a:ln>
                          <a:solidFill>
                            <a:schemeClr val="tx1"/>
                          </a:solidFill>
                          <a:effectLst/>
                          <a:latin typeface="Times New Roman" pitchFamily="18" charset="0"/>
                        </a:rPr>
                        <a:t>This Slide:</a:t>
                      </a:r>
                    </a:p>
                    <a:p>
                      <a:pPr marL="0" marR="0" lvl="0" indent="0" algn="l" defTabSz="914400" rtl="0" eaLnBrk="1" fontAlgn="base" latinLnBrk="0" hangingPunct="1">
                        <a:lnSpc>
                          <a:spcPct val="100000"/>
                        </a:lnSpc>
                        <a:spcBef>
                          <a:spcPct val="0"/>
                        </a:spcBef>
                        <a:spcAft>
                          <a:spcPct val="0"/>
                        </a:spcAft>
                        <a:buClrTx/>
                        <a:buSzTx/>
                        <a:buFont typeface="Wingdings" pitchFamily="2" charset="2"/>
                        <a:buChar char="ü"/>
                        <a:tabLst/>
                      </a:pPr>
                      <a:r>
                        <a:rPr kumimoji="0" lang="en-US" sz="1200" b="0" i="0" u="none" strike="noStrike" cap="none" normalizeH="0" baseline="0" smtClean="0">
                          <a:ln>
                            <a:noFill/>
                          </a:ln>
                          <a:solidFill>
                            <a:schemeClr val="tx1"/>
                          </a:solidFill>
                          <a:effectLst/>
                          <a:latin typeface="Times New Roman" pitchFamily="18" charset="0"/>
                        </a:rPr>
                        <a:t>Visual Cues:  Sample Token System</a:t>
                      </a:r>
                    </a:p>
                    <a:p>
                      <a:pPr marL="0" marR="0" lvl="0" indent="0" algn="l" defTabSz="914400" rtl="0" eaLnBrk="1" fontAlgn="base" latinLnBrk="0" hangingPunct="1">
                        <a:lnSpc>
                          <a:spcPct val="100000"/>
                        </a:lnSpc>
                        <a:spcBef>
                          <a:spcPct val="0"/>
                        </a:spcBef>
                        <a:spcAft>
                          <a:spcPct val="0"/>
                        </a:spcAft>
                        <a:buClrTx/>
                        <a:buSzTx/>
                        <a:buFont typeface="Wingdings" pitchFamily="2" charset="2"/>
                        <a:buChar char="ü"/>
                        <a:tabLst/>
                      </a:pPr>
                      <a:r>
                        <a:rPr kumimoji="0" lang="en-US" sz="1200" b="0" i="0" u="none" strike="noStrike" cap="none" normalizeH="0" baseline="0" smtClean="0">
                          <a:ln>
                            <a:noFill/>
                          </a:ln>
                          <a:solidFill>
                            <a:schemeClr val="tx1"/>
                          </a:solidFill>
                          <a:effectLst/>
                          <a:latin typeface="Times New Roman" pitchFamily="18" charset="0"/>
                        </a:rPr>
                        <a:t>ILLUSTRATIVE Slide</a:t>
                      </a:r>
                    </a:p>
                    <a:p>
                      <a:pPr marL="0" marR="0" lvl="0" indent="0" algn="l" defTabSz="914400" rtl="0" eaLnBrk="1" fontAlgn="base" latinLnBrk="0" hangingPunct="1">
                        <a:lnSpc>
                          <a:spcPct val="100000"/>
                        </a:lnSpc>
                        <a:spcBef>
                          <a:spcPct val="0"/>
                        </a:spcBef>
                        <a:spcAft>
                          <a:spcPct val="0"/>
                        </a:spcAft>
                        <a:buClrTx/>
                        <a:buSzTx/>
                        <a:buFont typeface="Wingdings" pitchFamily="2" charset="2"/>
                        <a:buChar char="ü"/>
                        <a:tabLst/>
                      </a:pPr>
                      <a:endParaRPr kumimoji="0" lang="en-US" sz="1200" b="0" i="0" u="none" strike="noStrike" cap="none" normalizeH="0" baseline="0" smtClean="0">
                        <a:ln>
                          <a:noFill/>
                        </a:ln>
                        <a:solidFill>
                          <a:schemeClr val="tx1"/>
                        </a:solidFill>
                        <a:effectLst/>
                        <a:latin typeface="Times New Roman" pitchFamily="18" charset="0"/>
                      </a:endParaRPr>
                    </a:p>
                  </a:txBody>
                  <a:tcPr marL="94361" marR="94361" marT="46145" marB="4614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9688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rPr>
                        <a:t>Key Concepts</a:t>
                      </a:r>
                    </a:p>
                  </a:txBody>
                  <a:tcPr marL="94361" marR="94361" marT="46145" marB="4614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 typeface="Wingdings" pitchFamily="2" charset="2"/>
                        <a:buNone/>
                        <a:tabLst/>
                      </a:pPr>
                      <a:r>
                        <a:rPr kumimoji="1" lang="en-US" sz="1200" b="0" i="0" u="none" strike="noStrike" cap="none" normalizeH="0" baseline="0" smtClean="0">
                          <a:ln>
                            <a:noFill/>
                          </a:ln>
                          <a:solidFill>
                            <a:schemeClr val="tx1"/>
                          </a:solidFill>
                          <a:effectLst/>
                          <a:latin typeface="Times New Roman" pitchFamily="18" charset="0"/>
                        </a:rPr>
                        <a:t>Sample token system for a 1</a:t>
                      </a:r>
                      <a:r>
                        <a:rPr kumimoji="1" lang="en-US" sz="1200" b="0" i="0" u="none" strike="noStrike" cap="none" normalizeH="0" baseline="30000" smtClean="0">
                          <a:ln>
                            <a:noFill/>
                          </a:ln>
                          <a:solidFill>
                            <a:schemeClr val="tx1"/>
                          </a:solidFill>
                          <a:effectLst/>
                          <a:latin typeface="Times New Roman" pitchFamily="18" charset="0"/>
                        </a:rPr>
                        <a:t>st</a:t>
                      </a:r>
                      <a:r>
                        <a:rPr kumimoji="1" lang="en-US" sz="1200" b="0" i="0" u="none" strike="noStrike" cap="none" normalizeH="0" baseline="0" smtClean="0">
                          <a:ln>
                            <a:noFill/>
                          </a:ln>
                          <a:solidFill>
                            <a:schemeClr val="tx1"/>
                          </a:solidFill>
                          <a:effectLst/>
                          <a:latin typeface="Times New Roman" pitchFamily="18" charset="0"/>
                        </a:rPr>
                        <a:t> grade boy with ASD.  Picutres on tokens can be altered to fit the preferred activities of the student.  Rules and reinforcers can also be altered.</a:t>
                      </a:r>
                    </a:p>
                  </a:txBody>
                  <a:tcPr marL="94361" marR="94361" marT="46145" marB="4614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6654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rPr>
                        <a:t>Training Activities</a:t>
                      </a:r>
                    </a:p>
                  </a:txBody>
                  <a:tcPr marL="94361" marR="94361" marT="46145" marB="4614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endParaRPr kumimoji="1" lang="en-CA" sz="1200" b="0" i="0" u="none" strike="noStrike" cap="none" normalizeH="0" baseline="0" smtClean="0">
                        <a:ln>
                          <a:noFill/>
                        </a:ln>
                        <a:solidFill>
                          <a:schemeClr val="tx1"/>
                        </a:solidFill>
                        <a:effectLst/>
                        <a:latin typeface="Times New Roman" pitchFamily="18" charset="0"/>
                        <a:sym typeface="Wingdings" pitchFamily="2" charset="2"/>
                      </a:endParaRPr>
                    </a:p>
                  </a:txBody>
                  <a:tcPr marL="94361" marR="94361" marT="46145" marB="4614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9698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rPr>
                        <a:t>Materials Needed</a:t>
                      </a:r>
                    </a:p>
                  </a:txBody>
                  <a:tcPr marL="94361" marR="94361" marT="46145" marB="4614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CA" sz="1400" b="0" i="0" u="none" strike="noStrike" cap="none" normalizeH="0" baseline="0" smtClean="0">
                          <a:ln>
                            <a:noFill/>
                          </a:ln>
                          <a:solidFill>
                            <a:schemeClr val="tx1"/>
                          </a:solidFill>
                          <a:effectLst/>
                          <a:latin typeface="Times New Roman" pitchFamily="18" charset="0"/>
                        </a:rPr>
                        <a:t>Other sample visual cues/ behavior plans</a:t>
                      </a:r>
                    </a:p>
                  </a:txBody>
                  <a:tcPr marL="94361" marR="94361" marT="46145" marB="4614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1747CD7-1265-4531-9A4C-73CBEFE24077}" type="datetimeFigureOut">
              <a:rPr lang="en-US" smtClean="0"/>
              <a:t>3/20/2014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CBE8AC-FDBB-40AA-B0E8-A83D7F1BEC60}" type="slidenum">
              <a:rPr lang="en-US" smtClean="0"/>
              <a:t>‹#›</a:t>
            </a:fld>
            <a:endParaRPr lang="en-US"/>
          </a:p>
        </p:txBody>
      </p:sp>
    </p:spTree>
    <p:extLst>
      <p:ext uri="{BB962C8B-B14F-4D97-AF65-F5344CB8AC3E}">
        <p14:creationId xmlns:p14="http://schemas.microsoft.com/office/powerpoint/2010/main" val="36305745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747CD7-1265-4531-9A4C-73CBEFE24077}" type="datetimeFigureOut">
              <a:rPr lang="en-US" smtClean="0"/>
              <a:t>3/20/2014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CBE8AC-FDBB-40AA-B0E8-A83D7F1BEC60}" type="slidenum">
              <a:rPr lang="en-US" smtClean="0"/>
              <a:t>‹#›</a:t>
            </a:fld>
            <a:endParaRPr lang="en-US"/>
          </a:p>
        </p:txBody>
      </p:sp>
    </p:spTree>
    <p:extLst>
      <p:ext uri="{BB962C8B-B14F-4D97-AF65-F5344CB8AC3E}">
        <p14:creationId xmlns:p14="http://schemas.microsoft.com/office/powerpoint/2010/main" val="5259911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747CD7-1265-4531-9A4C-73CBEFE24077}" type="datetimeFigureOut">
              <a:rPr lang="en-US" smtClean="0"/>
              <a:t>3/20/2014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CBE8AC-FDBB-40AA-B0E8-A83D7F1BEC60}" type="slidenum">
              <a:rPr lang="en-US" smtClean="0"/>
              <a:t>‹#›</a:t>
            </a:fld>
            <a:endParaRPr lang="en-US"/>
          </a:p>
        </p:txBody>
      </p:sp>
    </p:spTree>
    <p:extLst>
      <p:ext uri="{BB962C8B-B14F-4D97-AF65-F5344CB8AC3E}">
        <p14:creationId xmlns:p14="http://schemas.microsoft.com/office/powerpoint/2010/main" val="36595722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747CD7-1265-4531-9A4C-73CBEFE24077}" type="datetimeFigureOut">
              <a:rPr lang="en-US" smtClean="0"/>
              <a:t>3/20/2014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CBE8AC-FDBB-40AA-B0E8-A83D7F1BEC60}" type="slidenum">
              <a:rPr lang="en-US" smtClean="0"/>
              <a:t>‹#›</a:t>
            </a:fld>
            <a:endParaRPr lang="en-US"/>
          </a:p>
        </p:txBody>
      </p:sp>
    </p:spTree>
    <p:extLst>
      <p:ext uri="{BB962C8B-B14F-4D97-AF65-F5344CB8AC3E}">
        <p14:creationId xmlns:p14="http://schemas.microsoft.com/office/powerpoint/2010/main" val="7376186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1747CD7-1265-4531-9A4C-73CBEFE24077}" type="datetimeFigureOut">
              <a:rPr lang="en-US" smtClean="0"/>
              <a:t>3/20/2014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CBE8AC-FDBB-40AA-B0E8-A83D7F1BEC60}" type="slidenum">
              <a:rPr lang="en-US" smtClean="0"/>
              <a:t>‹#›</a:t>
            </a:fld>
            <a:endParaRPr lang="en-US"/>
          </a:p>
        </p:txBody>
      </p:sp>
    </p:spTree>
    <p:extLst>
      <p:ext uri="{BB962C8B-B14F-4D97-AF65-F5344CB8AC3E}">
        <p14:creationId xmlns:p14="http://schemas.microsoft.com/office/powerpoint/2010/main" val="29081614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1747CD7-1265-4531-9A4C-73CBEFE24077}" type="datetimeFigureOut">
              <a:rPr lang="en-US" smtClean="0"/>
              <a:t>3/20/2014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CBE8AC-FDBB-40AA-B0E8-A83D7F1BEC60}" type="slidenum">
              <a:rPr lang="en-US" smtClean="0"/>
              <a:t>‹#›</a:t>
            </a:fld>
            <a:endParaRPr lang="en-US"/>
          </a:p>
        </p:txBody>
      </p:sp>
    </p:spTree>
    <p:extLst>
      <p:ext uri="{BB962C8B-B14F-4D97-AF65-F5344CB8AC3E}">
        <p14:creationId xmlns:p14="http://schemas.microsoft.com/office/powerpoint/2010/main" val="3057296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1747CD7-1265-4531-9A4C-73CBEFE24077}" type="datetimeFigureOut">
              <a:rPr lang="en-US" smtClean="0"/>
              <a:t>3/20/2014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7CBE8AC-FDBB-40AA-B0E8-A83D7F1BEC60}" type="slidenum">
              <a:rPr lang="en-US" smtClean="0"/>
              <a:t>‹#›</a:t>
            </a:fld>
            <a:endParaRPr lang="en-US"/>
          </a:p>
        </p:txBody>
      </p:sp>
    </p:spTree>
    <p:extLst>
      <p:ext uri="{BB962C8B-B14F-4D97-AF65-F5344CB8AC3E}">
        <p14:creationId xmlns:p14="http://schemas.microsoft.com/office/powerpoint/2010/main" val="4021952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1747CD7-1265-4531-9A4C-73CBEFE24077}" type="datetimeFigureOut">
              <a:rPr lang="en-US" smtClean="0"/>
              <a:t>3/20/2014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7CBE8AC-FDBB-40AA-B0E8-A83D7F1BEC60}" type="slidenum">
              <a:rPr lang="en-US" smtClean="0"/>
              <a:t>‹#›</a:t>
            </a:fld>
            <a:endParaRPr lang="en-US"/>
          </a:p>
        </p:txBody>
      </p:sp>
    </p:spTree>
    <p:extLst>
      <p:ext uri="{BB962C8B-B14F-4D97-AF65-F5344CB8AC3E}">
        <p14:creationId xmlns:p14="http://schemas.microsoft.com/office/powerpoint/2010/main" val="36483915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747CD7-1265-4531-9A4C-73CBEFE24077}" type="datetimeFigureOut">
              <a:rPr lang="en-US" smtClean="0"/>
              <a:t>3/20/2014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7CBE8AC-FDBB-40AA-B0E8-A83D7F1BEC60}" type="slidenum">
              <a:rPr lang="en-US" smtClean="0"/>
              <a:t>‹#›</a:t>
            </a:fld>
            <a:endParaRPr lang="en-US"/>
          </a:p>
        </p:txBody>
      </p:sp>
    </p:spTree>
    <p:extLst>
      <p:ext uri="{BB962C8B-B14F-4D97-AF65-F5344CB8AC3E}">
        <p14:creationId xmlns:p14="http://schemas.microsoft.com/office/powerpoint/2010/main" val="1370411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747CD7-1265-4531-9A4C-73CBEFE24077}" type="datetimeFigureOut">
              <a:rPr lang="en-US" smtClean="0"/>
              <a:t>3/20/2014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CBE8AC-FDBB-40AA-B0E8-A83D7F1BEC60}" type="slidenum">
              <a:rPr lang="en-US" smtClean="0"/>
              <a:t>‹#›</a:t>
            </a:fld>
            <a:endParaRPr lang="en-US"/>
          </a:p>
        </p:txBody>
      </p:sp>
    </p:spTree>
    <p:extLst>
      <p:ext uri="{BB962C8B-B14F-4D97-AF65-F5344CB8AC3E}">
        <p14:creationId xmlns:p14="http://schemas.microsoft.com/office/powerpoint/2010/main" val="8072985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747CD7-1265-4531-9A4C-73CBEFE24077}" type="datetimeFigureOut">
              <a:rPr lang="en-US" smtClean="0"/>
              <a:t>3/20/2014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CBE8AC-FDBB-40AA-B0E8-A83D7F1BEC60}" type="slidenum">
              <a:rPr lang="en-US" smtClean="0"/>
              <a:t>‹#›</a:t>
            </a:fld>
            <a:endParaRPr lang="en-US"/>
          </a:p>
        </p:txBody>
      </p:sp>
    </p:spTree>
    <p:extLst>
      <p:ext uri="{BB962C8B-B14F-4D97-AF65-F5344CB8AC3E}">
        <p14:creationId xmlns:p14="http://schemas.microsoft.com/office/powerpoint/2010/main" val="25004985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747CD7-1265-4531-9A4C-73CBEFE24077}" type="datetimeFigureOut">
              <a:rPr lang="en-US" smtClean="0"/>
              <a:t>3/20/2014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CBE8AC-FDBB-40AA-B0E8-A83D7F1BEC60}" type="slidenum">
              <a:rPr lang="en-US" smtClean="0"/>
              <a:t>‹#›</a:t>
            </a:fld>
            <a:endParaRPr lang="en-US"/>
          </a:p>
        </p:txBody>
      </p:sp>
    </p:spTree>
    <p:extLst>
      <p:ext uri="{BB962C8B-B14F-4D97-AF65-F5344CB8AC3E}">
        <p14:creationId xmlns:p14="http://schemas.microsoft.com/office/powerpoint/2010/main" val="26928128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8.wmf"/><Relationship Id="rId4" Type="http://schemas.openxmlformats.org/officeDocument/2006/relationships/image" Target="../media/image7.jpeg"/></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9.emf"/></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17.emf"/></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57200" y="2514600"/>
            <a:ext cx="8458200" cy="1447800"/>
          </a:xfrm>
        </p:spPr>
        <p:txBody>
          <a:bodyPr>
            <a:normAutofit fontScale="90000"/>
          </a:bodyPr>
          <a:lstStyle/>
          <a:p>
            <a:pPr algn="ctr"/>
            <a:r>
              <a:rPr lang="en-US" sz="7200" dirty="0" smtClean="0"/>
              <a:t>Self-Management</a:t>
            </a:r>
            <a:br>
              <a:rPr lang="en-US" sz="7200" dirty="0" smtClean="0"/>
            </a:br>
            <a:endParaRPr lang="en-US" sz="4400" dirty="0"/>
          </a:p>
        </p:txBody>
      </p:sp>
    </p:spTree>
    <p:extLst>
      <p:ext uri="{BB962C8B-B14F-4D97-AF65-F5344CB8AC3E}">
        <p14:creationId xmlns:p14="http://schemas.microsoft.com/office/powerpoint/2010/main" val="36997591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90600" y="5638800"/>
            <a:ext cx="7239000" cy="609600"/>
          </a:xfrm>
        </p:spPr>
        <p:txBody>
          <a:bodyPr>
            <a:normAutofit/>
          </a:bodyPr>
          <a:lstStyle/>
          <a:p>
            <a:pPr algn="ctr"/>
            <a:r>
              <a:rPr lang="en-US" dirty="0" smtClean="0"/>
              <a:t>Sample recording sheet for a frequency system</a:t>
            </a:r>
            <a:endParaRPr lang="en-US" dirty="0"/>
          </a:p>
        </p:txBody>
      </p:sp>
      <p:pic>
        <p:nvPicPr>
          <p:cNvPr id="1026" name="Picture 2"/>
          <p:cNvPicPr>
            <a:picLocks noGrp="1" noChangeAspect="1" noChangeArrowheads="1"/>
          </p:cNvPicPr>
          <p:nvPr>
            <p:ph type="pic" idx="1"/>
          </p:nvPr>
        </p:nvPicPr>
        <p:blipFill rotWithShape="1">
          <a:blip r:embed="rId3" cstate="print">
            <a:extLst>
              <a:ext uri="{28A0092B-C50C-407E-A947-70E740481C1C}">
                <a14:useLocalDpi xmlns:a14="http://schemas.microsoft.com/office/drawing/2010/main" val="0"/>
              </a:ext>
            </a:extLst>
          </a:blip>
          <a:srcRect l="23878" r="26328"/>
          <a:stretch/>
        </p:blipFill>
        <p:spPr bwMode="auto">
          <a:xfrm>
            <a:off x="2117558" y="304800"/>
            <a:ext cx="4533499" cy="5153891"/>
          </a:xfrm>
          <a:prstGeom prst="rect">
            <a:avLst/>
          </a:prstGeom>
          <a:noFill/>
          <a:ln w="9525">
            <a:noFill/>
            <a:miter lim="800000"/>
            <a:headEnd/>
            <a:tailEnd/>
          </a:ln>
        </p:spPr>
      </p:pic>
    </p:spTree>
    <p:extLst>
      <p:ext uri="{BB962C8B-B14F-4D97-AF65-F5344CB8AC3E}">
        <p14:creationId xmlns:p14="http://schemas.microsoft.com/office/powerpoint/2010/main" val="1769458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Step 1: DATA </a:t>
            </a:r>
            <a:r>
              <a:rPr lang="en-US" sz="3100" dirty="0" smtClean="0"/>
              <a:t>Collection system</a:t>
            </a:r>
            <a:endParaRPr lang="en-US" dirty="0"/>
          </a:p>
        </p:txBody>
      </p:sp>
      <p:sp>
        <p:nvSpPr>
          <p:cNvPr id="3" name="Content Placeholder 2"/>
          <p:cNvSpPr>
            <a:spLocks noGrp="1"/>
          </p:cNvSpPr>
          <p:nvPr>
            <p:ph idx="1"/>
          </p:nvPr>
        </p:nvSpPr>
        <p:spPr/>
        <p:txBody>
          <a:bodyPr/>
          <a:lstStyle/>
          <a:p>
            <a:r>
              <a:rPr lang="en-US" dirty="0" smtClean="0"/>
              <a:t>Identify the </a:t>
            </a:r>
            <a:r>
              <a:rPr lang="en-US" b="1" dirty="0" smtClean="0"/>
              <a:t>initial criterion </a:t>
            </a:r>
            <a:r>
              <a:rPr lang="en-US" dirty="0" smtClean="0"/>
              <a:t>for the target behavior</a:t>
            </a:r>
          </a:p>
          <a:p>
            <a:pPr lvl="1"/>
            <a:r>
              <a:rPr lang="en-US" dirty="0" smtClean="0"/>
              <a:t>i.e. the number of times the learner must demonstrate the behavior</a:t>
            </a:r>
          </a:p>
          <a:p>
            <a:pPr lvl="1"/>
            <a:r>
              <a:rPr lang="en-US" dirty="0" smtClean="0"/>
              <a:t>Should be set low enough so that the learner </a:t>
            </a:r>
            <a:r>
              <a:rPr lang="en-US" i="1" dirty="0" smtClean="0"/>
              <a:t>RAPIDLY</a:t>
            </a:r>
            <a:r>
              <a:rPr lang="en-US" dirty="0" smtClean="0"/>
              <a:t> earns the </a:t>
            </a:r>
            <a:r>
              <a:rPr lang="en-US" dirty="0" err="1" smtClean="0"/>
              <a:t>reinforcer</a:t>
            </a:r>
            <a:endParaRPr lang="en-US" dirty="0"/>
          </a:p>
        </p:txBody>
      </p:sp>
    </p:spTree>
    <p:extLst>
      <p:ext uri="{BB962C8B-B14F-4D97-AF65-F5344CB8AC3E}">
        <p14:creationId xmlns:p14="http://schemas.microsoft.com/office/powerpoint/2010/main" val="20271525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par>
                          <p:cTn id="10" fill="hold">
                            <p:stCondLst>
                              <p:cond delay="1000"/>
                            </p:stCondLst>
                            <p:childTnLst>
                              <p:par>
                                <p:cTn id="11" presetID="15" presetClass="emph" presetSubtype="0" nodeType="afterEffect">
                                  <p:stCondLst>
                                    <p:cond delay="0"/>
                                  </p:stCondLst>
                                  <p:iterate type="lt">
                                    <p:tmAbs val="25"/>
                                  </p:iterate>
                                  <p:childTnLst>
                                    <p:set>
                                      <p:cBhvr override="childStyle">
                                        <p:cTn id="12" dur="indefinite"/>
                                        <p:tgtEl>
                                          <p:spTgt spid="3">
                                            <p:txEl>
                                              <p:pRg st="2" end="2"/>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normAutofit fontScale="90000"/>
          </a:bodyPr>
          <a:lstStyle/>
          <a:p>
            <a:r>
              <a:rPr lang="en-US" sz="3600"/>
              <a:t>Implementing a </a:t>
            </a:r>
            <a:br>
              <a:rPr lang="en-US" sz="3600"/>
            </a:br>
            <a:r>
              <a:rPr lang="en-US" sz="3600"/>
              <a:t>Self Management System</a:t>
            </a:r>
          </a:p>
        </p:txBody>
      </p:sp>
      <p:sp>
        <p:nvSpPr>
          <p:cNvPr id="22531" name="Rectangle 3"/>
          <p:cNvSpPr>
            <a:spLocks noGrp="1" noChangeArrowheads="1"/>
          </p:cNvSpPr>
          <p:nvPr>
            <p:ph type="body" idx="1"/>
          </p:nvPr>
        </p:nvSpPr>
        <p:spPr>
          <a:xfrm>
            <a:off x="457200" y="1828800"/>
            <a:ext cx="8229600" cy="4297363"/>
          </a:xfrm>
        </p:spPr>
        <p:txBody>
          <a:bodyPr/>
          <a:lstStyle/>
          <a:p>
            <a:r>
              <a:rPr lang="en-US" sz="2800"/>
              <a:t>Step 1:  PREPARE THE SYSTEM</a:t>
            </a:r>
          </a:p>
          <a:p>
            <a:r>
              <a:rPr lang="en-US" sz="2800"/>
              <a:t>Step 2:  TEACH student to use the SYSTEM</a:t>
            </a:r>
          </a:p>
          <a:p>
            <a:pPr lvl="1"/>
            <a:r>
              <a:rPr lang="en-US" sz="2400"/>
              <a:t>Demonstrate Correct Behavior</a:t>
            </a:r>
          </a:p>
          <a:p>
            <a:pPr lvl="2"/>
            <a:r>
              <a:rPr lang="en-US" sz="2000"/>
              <a:t>Provide the description in understandable form</a:t>
            </a:r>
          </a:p>
          <a:p>
            <a:pPr lvl="3"/>
            <a:r>
              <a:rPr lang="en-US" sz="1800"/>
              <a:t>Increase correct behavior</a:t>
            </a:r>
          </a:p>
          <a:p>
            <a:pPr lvl="3"/>
            <a:r>
              <a:rPr lang="en-US" sz="1800"/>
              <a:t>Decrease by demonstration of acceptable alternatives</a:t>
            </a:r>
          </a:p>
          <a:p>
            <a:pPr lvl="2"/>
            <a:r>
              <a:rPr lang="en-US" sz="2000"/>
              <a:t>Prompt to demonstrate correct behavior</a:t>
            </a:r>
          </a:p>
          <a:p>
            <a:pPr lvl="2"/>
            <a:r>
              <a:rPr lang="en-US" sz="2000"/>
              <a:t>Reinforce correct demonstrations</a:t>
            </a:r>
          </a:p>
          <a:p>
            <a:pPr lvl="2"/>
            <a:r>
              <a:rPr lang="en-US" sz="2000"/>
              <a:t>Fade prompts until consistent / independent demonstration</a:t>
            </a:r>
          </a:p>
        </p:txBody>
      </p:sp>
    </p:spTree>
    <p:extLst>
      <p:ext uri="{BB962C8B-B14F-4D97-AF65-F5344CB8AC3E}">
        <p14:creationId xmlns:p14="http://schemas.microsoft.com/office/powerpoint/2010/main" val="409515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normAutofit fontScale="90000"/>
          </a:bodyPr>
          <a:lstStyle/>
          <a:p>
            <a:r>
              <a:rPr lang="en-US" sz="3600"/>
              <a:t>Implementing a </a:t>
            </a:r>
            <a:br>
              <a:rPr lang="en-US" sz="3600"/>
            </a:br>
            <a:r>
              <a:rPr lang="en-US" sz="3600"/>
              <a:t>Self Management System</a:t>
            </a:r>
          </a:p>
        </p:txBody>
      </p:sp>
      <p:sp>
        <p:nvSpPr>
          <p:cNvPr id="23555" name="Rectangle 3"/>
          <p:cNvSpPr>
            <a:spLocks noGrp="1" noChangeArrowheads="1"/>
          </p:cNvSpPr>
          <p:nvPr>
            <p:ph type="body" idx="1"/>
          </p:nvPr>
        </p:nvSpPr>
        <p:spPr>
          <a:xfrm>
            <a:off x="457200" y="1828800"/>
            <a:ext cx="8229600" cy="4297363"/>
          </a:xfrm>
        </p:spPr>
        <p:txBody>
          <a:bodyPr/>
          <a:lstStyle/>
          <a:p>
            <a:r>
              <a:rPr lang="en-US" sz="2800"/>
              <a:t>Step 1:  PREPARE THE SYSTEM</a:t>
            </a:r>
          </a:p>
          <a:p>
            <a:r>
              <a:rPr lang="en-US" sz="2800"/>
              <a:t>Step 2:  TEACH student to use the SYSTEM</a:t>
            </a:r>
          </a:p>
          <a:p>
            <a:pPr lvl="1"/>
            <a:r>
              <a:rPr lang="en-US"/>
              <a:t>Discriminate Behaviors</a:t>
            </a:r>
          </a:p>
          <a:p>
            <a:pPr lvl="2"/>
            <a:r>
              <a:rPr lang="en-US"/>
              <a:t>Model examples / non-examples</a:t>
            </a:r>
          </a:p>
          <a:p>
            <a:pPr lvl="2"/>
            <a:r>
              <a:rPr lang="en-US"/>
              <a:t>Prompt as needed</a:t>
            </a:r>
          </a:p>
          <a:p>
            <a:pPr lvl="2"/>
            <a:r>
              <a:rPr lang="en-US"/>
              <a:t>Reinforce correct discriminations</a:t>
            </a:r>
          </a:p>
          <a:p>
            <a:pPr lvl="2"/>
            <a:r>
              <a:rPr lang="en-US"/>
              <a:t>Fade Prompts until consistent / independent</a:t>
            </a:r>
          </a:p>
          <a:p>
            <a:pPr lvl="1"/>
            <a:r>
              <a:rPr lang="en-US"/>
              <a:t>Teach to use the recording system</a:t>
            </a:r>
          </a:p>
          <a:p>
            <a:pPr lvl="2"/>
            <a:endParaRPr lang="en-US"/>
          </a:p>
        </p:txBody>
      </p:sp>
    </p:spTree>
    <p:extLst>
      <p:ext uri="{BB962C8B-B14F-4D97-AF65-F5344CB8AC3E}">
        <p14:creationId xmlns:p14="http://schemas.microsoft.com/office/powerpoint/2010/main" val="38827664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fontScale="90000"/>
          </a:bodyPr>
          <a:lstStyle/>
          <a:p>
            <a:r>
              <a:rPr lang="en-US" sz="3600"/>
              <a:t>Implementing a </a:t>
            </a:r>
            <a:br>
              <a:rPr lang="en-US" sz="3600"/>
            </a:br>
            <a:r>
              <a:rPr lang="en-US" sz="3600"/>
              <a:t>Self Management System</a:t>
            </a:r>
          </a:p>
        </p:txBody>
      </p:sp>
      <p:sp>
        <p:nvSpPr>
          <p:cNvPr id="20483" name="Rectangle 3"/>
          <p:cNvSpPr>
            <a:spLocks noGrp="1" noChangeArrowheads="1"/>
          </p:cNvSpPr>
          <p:nvPr>
            <p:ph type="body" idx="1"/>
          </p:nvPr>
        </p:nvSpPr>
        <p:spPr>
          <a:xfrm>
            <a:off x="457200" y="1828800"/>
            <a:ext cx="8229600" cy="4297363"/>
          </a:xfrm>
        </p:spPr>
        <p:txBody>
          <a:bodyPr/>
          <a:lstStyle/>
          <a:p>
            <a:pPr>
              <a:lnSpc>
                <a:spcPct val="90000"/>
              </a:lnSpc>
            </a:pPr>
            <a:r>
              <a:rPr lang="en-US" sz="2800"/>
              <a:t>Step 1:  PREPARE THE SYSTEM</a:t>
            </a:r>
          </a:p>
          <a:p>
            <a:pPr>
              <a:lnSpc>
                <a:spcPct val="90000"/>
              </a:lnSpc>
            </a:pPr>
            <a:r>
              <a:rPr lang="en-US" sz="2800"/>
              <a:t>Step 2:  TEACH to use the SYSTEM</a:t>
            </a:r>
          </a:p>
          <a:p>
            <a:pPr>
              <a:lnSpc>
                <a:spcPct val="90000"/>
              </a:lnSpc>
            </a:pPr>
            <a:r>
              <a:rPr lang="en-US" sz="2800"/>
              <a:t>Step 3:  IMPLEMENT with Adult Support</a:t>
            </a:r>
          </a:p>
          <a:p>
            <a:pPr lvl="1">
              <a:lnSpc>
                <a:spcPct val="90000"/>
              </a:lnSpc>
            </a:pPr>
            <a:r>
              <a:rPr lang="en-US" sz="2400"/>
              <a:t>Provide materials / Teach student to independently gather materials</a:t>
            </a:r>
          </a:p>
          <a:p>
            <a:pPr lvl="1">
              <a:lnSpc>
                <a:spcPct val="90000"/>
              </a:lnSpc>
            </a:pPr>
            <a:r>
              <a:rPr lang="en-US" sz="2400"/>
              <a:t>Provide cues / prompts to signal time to use the system</a:t>
            </a:r>
          </a:p>
          <a:p>
            <a:pPr lvl="1">
              <a:lnSpc>
                <a:spcPct val="90000"/>
              </a:lnSpc>
            </a:pPr>
            <a:r>
              <a:rPr lang="en-US" sz="2400"/>
              <a:t>TEACH to self-record (prompt, reinforce, fade)</a:t>
            </a:r>
          </a:p>
          <a:p>
            <a:pPr lvl="1">
              <a:lnSpc>
                <a:spcPct val="90000"/>
              </a:lnSpc>
            </a:pPr>
            <a:r>
              <a:rPr lang="en-US" sz="2400"/>
              <a:t>TEACH to access reinforcement when criterion reached</a:t>
            </a:r>
          </a:p>
          <a:p>
            <a:pPr>
              <a:lnSpc>
                <a:spcPct val="90000"/>
              </a:lnSpc>
            </a:pPr>
            <a:endParaRPr lang="en-US" sz="2800"/>
          </a:p>
        </p:txBody>
      </p:sp>
    </p:spTree>
    <p:extLst>
      <p:ext uri="{BB962C8B-B14F-4D97-AF65-F5344CB8AC3E}">
        <p14:creationId xmlns:p14="http://schemas.microsoft.com/office/powerpoint/2010/main" val="10906646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normAutofit fontScale="90000"/>
          </a:bodyPr>
          <a:lstStyle/>
          <a:p>
            <a:r>
              <a:rPr lang="en-US" sz="3600"/>
              <a:t>Implementing a </a:t>
            </a:r>
            <a:br>
              <a:rPr lang="en-US" sz="3600"/>
            </a:br>
            <a:r>
              <a:rPr lang="en-US" sz="3600"/>
              <a:t>Self Management System</a:t>
            </a:r>
          </a:p>
        </p:txBody>
      </p:sp>
      <p:sp>
        <p:nvSpPr>
          <p:cNvPr id="25603" name="Rectangle 3"/>
          <p:cNvSpPr>
            <a:spLocks noGrp="1" noChangeArrowheads="1"/>
          </p:cNvSpPr>
          <p:nvPr>
            <p:ph type="body" idx="1"/>
          </p:nvPr>
        </p:nvSpPr>
        <p:spPr>
          <a:xfrm>
            <a:off x="457200" y="1828800"/>
            <a:ext cx="8229600" cy="4297363"/>
          </a:xfrm>
        </p:spPr>
        <p:txBody>
          <a:bodyPr>
            <a:normAutofit lnSpcReduction="10000"/>
          </a:bodyPr>
          <a:lstStyle/>
          <a:p>
            <a:pPr>
              <a:lnSpc>
                <a:spcPct val="90000"/>
              </a:lnSpc>
            </a:pPr>
            <a:r>
              <a:rPr lang="en-US" sz="2800" dirty="0"/>
              <a:t>Step 1:  PREPARE THE SYSTEM</a:t>
            </a:r>
          </a:p>
          <a:p>
            <a:pPr>
              <a:lnSpc>
                <a:spcPct val="90000"/>
              </a:lnSpc>
            </a:pPr>
            <a:r>
              <a:rPr lang="en-US" sz="2800" dirty="0"/>
              <a:t>Step 2:  TEACH to use the SYSTEM</a:t>
            </a:r>
          </a:p>
          <a:p>
            <a:pPr>
              <a:lnSpc>
                <a:spcPct val="90000"/>
              </a:lnSpc>
            </a:pPr>
            <a:r>
              <a:rPr lang="en-US" sz="2800" dirty="0"/>
              <a:t>Step 3:  IMPLEMENT with Adult Support</a:t>
            </a:r>
          </a:p>
          <a:p>
            <a:pPr>
              <a:lnSpc>
                <a:spcPct val="90000"/>
              </a:lnSpc>
            </a:pPr>
            <a:r>
              <a:rPr lang="en-US" sz="2800" dirty="0"/>
              <a:t>Step 4: Promote Independence with the System</a:t>
            </a:r>
          </a:p>
          <a:p>
            <a:pPr lvl="1">
              <a:lnSpc>
                <a:spcPct val="90000"/>
              </a:lnSpc>
            </a:pPr>
            <a:r>
              <a:rPr lang="en-US" sz="2400" dirty="0"/>
              <a:t>Fluency / Accuracy with </a:t>
            </a:r>
            <a:r>
              <a:rPr lang="en-US" sz="2400" dirty="0" smtClean="0"/>
              <a:t>Implementation</a:t>
            </a:r>
          </a:p>
          <a:p>
            <a:pPr lvl="1">
              <a:lnSpc>
                <a:spcPct val="90000"/>
              </a:lnSpc>
            </a:pPr>
            <a:r>
              <a:rPr lang="en-US" sz="2400" dirty="0" smtClean="0"/>
              <a:t>Fade Prompts</a:t>
            </a:r>
            <a:endParaRPr lang="en-US" sz="2400" dirty="0"/>
          </a:p>
          <a:p>
            <a:pPr lvl="1">
              <a:lnSpc>
                <a:spcPct val="90000"/>
              </a:lnSpc>
            </a:pPr>
            <a:r>
              <a:rPr lang="en-US" sz="2400" dirty="0"/>
              <a:t>Intermittent Checks</a:t>
            </a:r>
          </a:p>
          <a:p>
            <a:pPr lvl="1">
              <a:lnSpc>
                <a:spcPct val="90000"/>
              </a:lnSpc>
            </a:pPr>
            <a:r>
              <a:rPr lang="en-US" sz="2400" dirty="0"/>
              <a:t>Increase Criterion</a:t>
            </a:r>
          </a:p>
          <a:p>
            <a:pPr lvl="1">
              <a:lnSpc>
                <a:spcPct val="90000"/>
              </a:lnSpc>
            </a:pPr>
            <a:r>
              <a:rPr lang="en-US" sz="2400" dirty="0"/>
              <a:t>Increase Time</a:t>
            </a:r>
          </a:p>
          <a:p>
            <a:pPr lvl="1">
              <a:lnSpc>
                <a:spcPct val="90000"/>
              </a:lnSpc>
            </a:pPr>
            <a:r>
              <a:rPr lang="en-US" sz="2400" dirty="0"/>
              <a:t>Increase </a:t>
            </a:r>
            <a:r>
              <a:rPr lang="en-US" sz="2400" dirty="0" smtClean="0"/>
              <a:t>Locations</a:t>
            </a:r>
          </a:p>
          <a:p>
            <a:pPr lvl="1">
              <a:lnSpc>
                <a:spcPct val="90000"/>
              </a:lnSpc>
            </a:pPr>
            <a:r>
              <a:rPr lang="en-US" sz="2400" dirty="0" smtClean="0"/>
              <a:t>Generalization</a:t>
            </a:r>
            <a:endParaRPr lang="en-US" sz="2400" dirty="0"/>
          </a:p>
        </p:txBody>
      </p:sp>
    </p:spTree>
    <p:extLst>
      <p:ext uri="{BB962C8B-B14F-4D97-AF65-F5344CB8AC3E}">
        <p14:creationId xmlns:p14="http://schemas.microsoft.com/office/powerpoint/2010/main" val="34491699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2286000"/>
            <a:ext cx="7772400" cy="1470025"/>
          </a:xfrm>
        </p:spPr>
        <p:txBody>
          <a:bodyPr/>
          <a:lstStyle/>
          <a:p>
            <a:r>
              <a:rPr lang="en-US" dirty="0" smtClean="0"/>
              <a:t>Examples of Self-Management Systems</a:t>
            </a:r>
            <a:endParaRPr lang="en-US" dirty="0"/>
          </a:p>
        </p:txBody>
      </p:sp>
    </p:spTree>
    <p:extLst>
      <p:ext uri="{BB962C8B-B14F-4D97-AF65-F5344CB8AC3E}">
        <p14:creationId xmlns:p14="http://schemas.microsoft.com/office/powerpoint/2010/main" val="1254940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tokensyste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533400"/>
            <a:ext cx="7437438" cy="584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3" descr="MPj03988050000[1]"/>
          <p:cNvPicPr>
            <a:picLocks noChangeAspect="1" noChangeArrowheads="1"/>
          </p:cNvPicPr>
          <p:nvPr/>
        </p:nvPicPr>
        <p:blipFill>
          <a:blip r:embed="rId4">
            <a:extLst>
              <a:ext uri="{28A0092B-C50C-407E-A947-70E740481C1C}">
                <a14:useLocalDpi xmlns:a14="http://schemas.microsoft.com/office/drawing/2010/main" val="0"/>
              </a:ext>
            </a:extLst>
          </a:blip>
          <a:srcRect l="7143" t="8000" r="5714" b="8000"/>
          <a:stretch>
            <a:fillRect/>
          </a:stretch>
        </p:blipFill>
        <p:spPr bwMode="auto">
          <a:xfrm>
            <a:off x="2667000" y="2438400"/>
            <a:ext cx="990600" cy="682625"/>
          </a:xfrm>
          <a:prstGeom prst="rect">
            <a:avLst/>
          </a:prstGeom>
          <a:noFill/>
          <a:ln w="9525">
            <a:solidFill>
              <a:srgbClr val="000080"/>
            </a:solidFill>
            <a:miter lim="800000"/>
            <a:headEnd/>
            <a:tailEnd/>
          </a:ln>
          <a:extLst>
            <a:ext uri="{909E8E84-426E-40DD-AFC4-6F175D3DCCD1}">
              <a14:hiddenFill xmlns:a14="http://schemas.microsoft.com/office/drawing/2010/main">
                <a:solidFill>
                  <a:srgbClr val="FFFFFF"/>
                </a:solidFill>
              </a14:hiddenFill>
            </a:ext>
          </a:extLst>
        </p:spPr>
      </p:pic>
      <p:pic>
        <p:nvPicPr>
          <p:cNvPr id="5124" name="Picture 4" descr="MPj03988050000[1]"/>
          <p:cNvPicPr>
            <a:picLocks noChangeAspect="1" noChangeArrowheads="1"/>
          </p:cNvPicPr>
          <p:nvPr/>
        </p:nvPicPr>
        <p:blipFill>
          <a:blip r:embed="rId4">
            <a:extLst>
              <a:ext uri="{28A0092B-C50C-407E-A947-70E740481C1C}">
                <a14:useLocalDpi xmlns:a14="http://schemas.microsoft.com/office/drawing/2010/main" val="0"/>
              </a:ext>
            </a:extLst>
          </a:blip>
          <a:srcRect l="7143" t="8000" r="5714" b="8000"/>
          <a:stretch>
            <a:fillRect/>
          </a:stretch>
        </p:blipFill>
        <p:spPr bwMode="auto">
          <a:xfrm>
            <a:off x="1219200" y="2438400"/>
            <a:ext cx="990600" cy="682625"/>
          </a:xfrm>
          <a:prstGeom prst="rect">
            <a:avLst/>
          </a:prstGeom>
          <a:noFill/>
          <a:ln w="9525">
            <a:solidFill>
              <a:srgbClr val="000080"/>
            </a:solidFill>
            <a:miter lim="800000"/>
            <a:headEnd/>
            <a:tailEnd/>
          </a:ln>
          <a:extLst>
            <a:ext uri="{909E8E84-426E-40DD-AFC4-6F175D3DCCD1}">
              <a14:hiddenFill xmlns:a14="http://schemas.microsoft.com/office/drawing/2010/main">
                <a:solidFill>
                  <a:srgbClr val="FFFFFF"/>
                </a:solidFill>
              </a14:hiddenFill>
            </a:ext>
          </a:extLst>
        </p:spPr>
      </p:pic>
      <p:pic>
        <p:nvPicPr>
          <p:cNvPr id="5125" name="Picture 5" descr="MCSY01808_000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33600" y="54864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6" descr="MPj03988050000[1]"/>
          <p:cNvPicPr>
            <a:picLocks noChangeAspect="1" noChangeArrowheads="1"/>
          </p:cNvPicPr>
          <p:nvPr/>
        </p:nvPicPr>
        <p:blipFill>
          <a:blip r:embed="rId4">
            <a:extLst>
              <a:ext uri="{28A0092B-C50C-407E-A947-70E740481C1C}">
                <a14:useLocalDpi xmlns:a14="http://schemas.microsoft.com/office/drawing/2010/main" val="0"/>
              </a:ext>
            </a:extLst>
          </a:blip>
          <a:srcRect l="7143" t="8000" r="5714" b="8000"/>
          <a:stretch>
            <a:fillRect/>
          </a:stretch>
        </p:blipFill>
        <p:spPr bwMode="auto">
          <a:xfrm>
            <a:off x="4038600" y="2438400"/>
            <a:ext cx="990600" cy="682625"/>
          </a:xfrm>
          <a:prstGeom prst="rect">
            <a:avLst/>
          </a:prstGeom>
          <a:noFill/>
          <a:ln w="9525">
            <a:solidFill>
              <a:srgbClr val="000080"/>
            </a:solidFill>
            <a:miter lim="800000"/>
            <a:headEnd/>
            <a:tailEnd/>
          </a:ln>
          <a:extLst>
            <a:ext uri="{909E8E84-426E-40DD-AFC4-6F175D3DCCD1}">
              <a14:hiddenFill xmlns:a14="http://schemas.microsoft.com/office/drawing/2010/main">
                <a:solidFill>
                  <a:srgbClr val="FFFFFF"/>
                </a:solidFill>
              </a14:hiddenFill>
            </a:ext>
          </a:extLst>
        </p:spPr>
      </p:pic>
      <p:pic>
        <p:nvPicPr>
          <p:cNvPr id="5127" name="Picture 7" descr="MPj03988050000[1]"/>
          <p:cNvPicPr>
            <a:picLocks noChangeAspect="1" noChangeArrowheads="1"/>
          </p:cNvPicPr>
          <p:nvPr/>
        </p:nvPicPr>
        <p:blipFill>
          <a:blip r:embed="rId4">
            <a:extLst>
              <a:ext uri="{28A0092B-C50C-407E-A947-70E740481C1C}">
                <a14:useLocalDpi xmlns:a14="http://schemas.microsoft.com/office/drawing/2010/main" val="0"/>
              </a:ext>
            </a:extLst>
          </a:blip>
          <a:srcRect l="7143" t="8000" r="5714" b="8000"/>
          <a:stretch>
            <a:fillRect/>
          </a:stretch>
        </p:blipFill>
        <p:spPr bwMode="auto">
          <a:xfrm>
            <a:off x="7620000" y="304800"/>
            <a:ext cx="990600" cy="682625"/>
          </a:xfrm>
          <a:prstGeom prst="rect">
            <a:avLst/>
          </a:prstGeom>
          <a:noFill/>
          <a:ln w="9525">
            <a:solidFill>
              <a:srgbClr val="000080"/>
            </a:solidFill>
            <a:miter lim="800000"/>
            <a:headEnd/>
            <a:tailEnd/>
          </a:ln>
          <a:extLst>
            <a:ext uri="{909E8E84-426E-40DD-AFC4-6F175D3DCCD1}">
              <a14:hiddenFill xmlns:a14="http://schemas.microsoft.com/office/drawing/2010/main">
                <a:solidFill>
                  <a:srgbClr val="FFFFFF"/>
                </a:solidFill>
              </a14:hiddenFill>
            </a:ext>
          </a:extLst>
        </p:spPr>
      </p:pic>
      <p:pic>
        <p:nvPicPr>
          <p:cNvPr id="5128" name="Picture 8" descr="MPj03988050000[1]"/>
          <p:cNvPicPr>
            <a:picLocks noChangeAspect="1" noChangeArrowheads="1"/>
          </p:cNvPicPr>
          <p:nvPr/>
        </p:nvPicPr>
        <p:blipFill>
          <a:blip r:embed="rId4">
            <a:extLst>
              <a:ext uri="{28A0092B-C50C-407E-A947-70E740481C1C}">
                <a14:useLocalDpi xmlns:a14="http://schemas.microsoft.com/office/drawing/2010/main" val="0"/>
              </a:ext>
            </a:extLst>
          </a:blip>
          <a:srcRect l="7143" t="8000" r="5714" b="8000"/>
          <a:stretch>
            <a:fillRect/>
          </a:stretch>
        </p:blipFill>
        <p:spPr bwMode="auto">
          <a:xfrm>
            <a:off x="5562600" y="2438400"/>
            <a:ext cx="990600" cy="682625"/>
          </a:xfrm>
          <a:prstGeom prst="rect">
            <a:avLst/>
          </a:prstGeom>
          <a:noFill/>
          <a:ln w="9525">
            <a:solidFill>
              <a:srgbClr val="000080"/>
            </a:solidFill>
            <a:miter lim="800000"/>
            <a:headEnd/>
            <a:tailEnd/>
          </a:ln>
          <a:extLst>
            <a:ext uri="{909E8E84-426E-40DD-AFC4-6F175D3DCCD1}">
              <a14:hiddenFill xmlns:a14="http://schemas.microsoft.com/office/drawing/2010/main">
                <a:solidFill>
                  <a:srgbClr val="FFFFFF"/>
                </a:solidFill>
              </a14:hiddenFill>
            </a:ext>
          </a:extLst>
        </p:spPr>
      </p:pic>
      <p:sp>
        <p:nvSpPr>
          <p:cNvPr id="5129" name="Rectangle 9"/>
          <p:cNvSpPr>
            <a:spLocks noChangeArrowheads="1"/>
          </p:cNvSpPr>
          <p:nvPr/>
        </p:nvSpPr>
        <p:spPr bwMode="auto">
          <a:xfrm>
            <a:off x="4191000" y="4572000"/>
            <a:ext cx="3581400" cy="838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a:t>My Train book</a:t>
            </a:r>
          </a:p>
        </p:txBody>
      </p:sp>
      <p:sp>
        <p:nvSpPr>
          <p:cNvPr id="5130" name="Text Box 10"/>
          <p:cNvSpPr txBox="1">
            <a:spLocks noChangeArrowheads="1"/>
          </p:cNvSpPr>
          <p:nvPr/>
        </p:nvSpPr>
        <p:spPr bwMode="auto">
          <a:xfrm>
            <a:off x="1447800" y="4648200"/>
            <a:ext cx="2133600"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dirty="0" smtClean="0"/>
              <a:t>Raise my hand</a:t>
            </a:r>
            <a:endParaRPr lang="en-US" dirty="0"/>
          </a:p>
          <a:p>
            <a:pPr eaLnBrk="1" hangingPunct="1">
              <a:spcBef>
                <a:spcPct val="50000"/>
              </a:spcBef>
            </a:pPr>
            <a:r>
              <a:rPr lang="en-US" dirty="0"/>
              <a:t>Use nice words</a:t>
            </a:r>
          </a:p>
        </p:txBody>
      </p:sp>
    </p:spTree>
    <p:extLst>
      <p:ext uri="{BB962C8B-B14F-4D97-AF65-F5344CB8AC3E}">
        <p14:creationId xmlns:p14="http://schemas.microsoft.com/office/powerpoint/2010/main" val="4053561284"/>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98" name="Object 2"/>
          <p:cNvGraphicFramePr>
            <a:graphicFrameLocks noChangeAspect="1"/>
          </p:cNvGraphicFramePr>
          <p:nvPr>
            <p:extLst>
              <p:ext uri="{D42A27DB-BD31-4B8C-83A1-F6EECF244321}">
                <p14:modId xmlns:p14="http://schemas.microsoft.com/office/powerpoint/2010/main" val="3648273931"/>
              </p:ext>
            </p:extLst>
          </p:nvPr>
        </p:nvGraphicFramePr>
        <p:xfrm>
          <a:off x="457200" y="457200"/>
          <a:ext cx="8732361" cy="5105400"/>
        </p:xfrm>
        <a:graphic>
          <a:graphicData uri="http://schemas.openxmlformats.org/presentationml/2006/ole">
            <mc:AlternateContent xmlns:mc="http://schemas.openxmlformats.org/markup-compatibility/2006">
              <mc:Choice xmlns:v="urn:schemas-microsoft-com:vml" Requires="v">
                <p:oleObj spid="_x0000_s2075" name="Worksheet" r:id="rId3" imgW="8477098" imgH="4210152" progId="Excel.Sheet.8">
                  <p:embed/>
                </p:oleObj>
              </mc:Choice>
              <mc:Fallback>
                <p:oleObj name="Worksheet" r:id="rId3" imgW="8477098" imgH="4210152" progId="Excel.Shee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457200"/>
                        <a:ext cx="8732361" cy="5105400"/>
                      </a:xfrm>
                      <a:prstGeom prst="rect">
                        <a:avLst/>
                      </a:prstGeom>
                      <a:solidFill>
                        <a:srgbClr val="FFFFFF"/>
                      </a:solidFill>
                      <a:ln>
                        <a:noFill/>
                      </a:ln>
                      <a:effectLst/>
                    </p:spPr>
                  </p:pic>
                </p:oleObj>
              </mc:Fallback>
            </mc:AlternateContent>
          </a:graphicData>
        </a:graphic>
      </p:graphicFrame>
    </p:spTree>
    <p:extLst>
      <p:ext uri="{BB962C8B-B14F-4D97-AF65-F5344CB8AC3E}">
        <p14:creationId xmlns:p14="http://schemas.microsoft.com/office/powerpoint/2010/main" val="13871193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3" descr="selfmonwalk"/>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1600200" y="533400"/>
            <a:ext cx="5741988" cy="6096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6774537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Self-Management Systems</a:t>
            </a:r>
            <a:endParaRPr lang="en-US" dirty="0"/>
          </a:p>
        </p:txBody>
      </p:sp>
      <p:sp>
        <p:nvSpPr>
          <p:cNvPr id="7" name="Content Placeholder 6"/>
          <p:cNvSpPr>
            <a:spLocks noGrp="1"/>
          </p:cNvSpPr>
          <p:nvPr>
            <p:ph idx="1"/>
          </p:nvPr>
        </p:nvSpPr>
        <p:spPr/>
        <p:txBody>
          <a:bodyPr>
            <a:normAutofit lnSpcReduction="10000"/>
          </a:bodyPr>
          <a:lstStyle/>
          <a:p>
            <a:r>
              <a:rPr lang="en-US" dirty="0"/>
              <a:t>A</a:t>
            </a:r>
            <a:r>
              <a:rPr lang="en-US" dirty="0" smtClean="0"/>
              <a:t>n evidence-based intervention to help learners with ASD learn to independently regulate their own behaviors</a:t>
            </a:r>
          </a:p>
          <a:p>
            <a:endParaRPr lang="en-US" dirty="0" smtClean="0"/>
          </a:p>
          <a:p>
            <a:r>
              <a:rPr lang="en-US" dirty="0" smtClean="0"/>
              <a:t>Learners are taught to discriminate between appropriate and inappropriate behaviors, monitor their own behavior, take their own data, and reward themselves for behaving appropriately</a:t>
            </a:r>
            <a:endParaRPr lang="en-US" dirty="0"/>
          </a:p>
        </p:txBody>
      </p:sp>
    </p:spTree>
    <p:extLst>
      <p:ext uri="{BB962C8B-B14F-4D97-AF65-F5344CB8AC3E}">
        <p14:creationId xmlns:p14="http://schemas.microsoft.com/office/powerpoint/2010/main" val="118245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17764"/>
            <a:ext cx="7042904" cy="670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4184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15238"/>
            <a:ext cx="8610600" cy="6742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109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2709"/>
          <a:stretch/>
        </p:blipFill>
        <p:spPr bwMode="auto">
          <a:xfrm>
            <a:off x="1524000" y="152400"/>
            <a:ext cx="5560194" cy="6602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569443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276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81000"/>
            <a:ext cx="8475391" cy="5611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6827316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533400"/>
            <a:ext cx="8187690" cy="586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922707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8743" y="457199"/>
            <a:ext cx="5975057" cy="61097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8510916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5"/>
          <p:cNvSpPr>
            <a:spLocks noGrp="1" noChangeArrowheads="1"/>
          </p:cNvSpPr>
          <p:nvPr>
            <p:ph type="title" idx="4294967295"/>
          </p:nvPr>
        </p:nvSpPr>
        <p:spPr>
          <a:xfrm>
            <a:off x="457200" y="0"/>
            <a:ext cx="8229600" cy="838200"/>
          </a:xfrm>
        </p:spPr>
        <p:txBody>
          <a:bodyPr/>
          <a:lstStyle/>
          <a:p>
            <a:pPr eaLnBrk="1" hangingPunct="1"/>
            <a:r>
              <a:rPr lang="en-US" sz="3600" dirty="0" err="1" smtClean="0"/>
              <a:t>Lexie’s</a:t>
            </a:r>
            <a:r>
              <a:rPr lang="en-US" sz="3600" dirty="0" smtClean="0"/>
              <a:t> Self-Management System</a:t>
            </a:r>
          </a:p>
        </p:txBody>
      </p:sp>
      <p:graphicFrame>
        <p:nvGraphicFramePr>
          <p:cNvPr id="3075" name="Object 4"/>
          <p:cNvGraphicFramePr>
            <a:graphicFrameLocks noGrp="1" noChangeAspect="1"/>
          </p:cNvGraphicFramePr>
          <p:nvPr>
            <p:ph idx="4294967295"/>
            <p:extLst>
              <p:ext uri="{D42A27DB-BD31-4B8C-83A1-F6EECF244321}">
                <p14:modId xmlns:p14="http://schemas.microsoft.com/office/powerpoint/2010/main" val="673052428"/>
              </p:ext>
            </p:extLst>
          </p:nvPr>
        </p:nvGraphicFramePr>
        <p:xfrm>
          <a:off x="1524000" y="838200"/>
          <a:ext cx="5562600" cy="6183853"/>
        </p:xfrm>
        <a:graphic>
          <a:graphicData uri="http://schemas.openxmlformats.org/presentationml/2006/ole">
            <mc:AlternateContent xmlns:mc="http://schemas.openxmlformats.org/markup-compatibility/2006">
              <mc:Choice xmlns:v="urn:schemas-microsoft-com:vml" Requires="v">
                <p:oleObj spid="_x0000_s1051" name="Document" r:id="rId3" imgW="5647839" imgH="6278295" progId="Word.Document.8">
                  <p:embed/>
                </p:oleObj>
              </mc:Choice>
              <mc:Fallback>
                <p:oleObj name="Document" r:id="rId3" imgW="5647839" imgH="6278295"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838200"/>
                        <a:ext cx="5562600" cy="6183853"/>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179400639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96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27" y="284018"/>
            <a:ext cx="9041732" cy="617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428078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457200"/>
            <a:ext cx="8406114"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673670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Incredible 5-Point Scale</a:t>
            </a:r>
            <a:endParaRPr lang="en-US" dirty="0"/>
          </a:p>
        </p:txBody>
      </p:sp>
      <p:sp>
        <p:nvSpPr>
          <p:cNvPr id="3" name="Subtitle 2"/>
          <p:cNvSpPr>
            <a:spLocks noGrp="1"/>
          </p:cNvSpPr>
          <p:nvPr>
            <p:ph type="subTitle" idx="1"/>
          </p:nvPr>
        </p:nvSpPr>
        <p:spPr/>
        <p:txBody>
          <a:bodyPr/>
          <a:lstStyle/>
          <a:p>
            <a:r>
              <a:rPr lang="en-US" smtClean="0"/>
              <a:t>Self-Management Examples</a:t>
            </a:r>
            <a:endParaRPr lang="en-US" dirty="0"/>
          </a:p>
        </p:txBody>
      </p:sp>
    </p:spTree>
    <p:extLst>
      <p:ext uri="{BB962C8B-B14F-4D97-AF65-F5344CB8AC3E}">
        <p14:creationId xmlns:p14="http://schemas.microsoft.com/office/powerpoint/2010/main" val="21306508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229600" cy="1143000"/>
          </a:xfrm>
        </p:spPr>
        <p:txBody>
          <a:bodyPr/>
          <a:lstStyle/>
          <a:p>
            <a:r>
              <a:rPr lang="en-US" dirty="0" smtClean="0">
                <a:latin typeface="Arial" pitchFamily="34" charset="0"/>
              </a:rPr>
              <a:t>Can be used to:</a:t>
            </a:r>
          </a:p>
        </p:txBody>
      </p:sp>
      <p:sp>
        <p:nvSpPr>
          <p:cNvPr id="3" name="Content Placeholder 2"/>
          <p:cNvSpPr>
            <a:spLocks noGrp="1"/>
          </p:cNvSpPr>
          <p:nvPr>
            <p:ph idx="1"/>
          </p:nvPr>
        </p:nvSpPr>
        <p:spPr>
          <a:xfrm>
            <a:off x="442686" y="1424781"/>
            <a:ext cx="8686800" cy="5075238"/>
          </a:xfrm>
        </p:spPr>
        <p:txBody>
          <a:bodyPr>
            <a:normAutofit fontScale="92500" lnSpcReduction="20000"/>
          </a:bodyPr>
          <a:lstStyle/>
          <a:p>
            <a:r>
              <a:rPr lang="en-US" dirty="0" smtClean="0"/>
              <a:t>Reduce inappropriate &amp; interfering behaviors</a:t>
            </a:r>
          </a:p>
          <a:p>
            <a:pPr lvl="1"/>
            <a:r>
              <a:rPr lang="en-US" dirty="0" smtClean="0"/>
              <a:t>Disruptive behaviors</a:t>
            </a:r>
          </a:p>
          <a:p>
            <a:pPr lvl="1"/>
            <a:r>
              <a:rPr lang="en-US" dirty="0" smtClean="0"/>
              <a:t>Not completing school work or chores independently</a:t>
            </a:r>
          </a:p>
          <a:p>
            <a:pPr lvl="1"/>
            <a:endParaRPr lang="en-US" dirty="0" smtClean="0"/>
          </a:p>
          <a:p>
            <a:r>
              <a:rPr lang="en-US" dirty="0" smtClean="0"/>
              <a:t>Increase social, adaptive, &amp; language / communication skills</a:t>
            </a:r>
          </a:p>
          <a:p>
            <a:pPr lvl="1"/>
            <a:r>
              <a:rPr lang="en-US" dirty="0" smtClean="0"/>
              <a:t>Giving compliments to others</a:t>
            </a:r>
          </a:p>
          <a:p>
            <a:pPr lvl="1"/>
            <a:r>
              <a:rPr lang="en-US" dirty="0" smtClean="0"/>
              <a:t>Responding to others</a:t>
            </a:r>
          </a:p>
          <a:p>
            <a:pPr lvl="1"/>
            <a:r>
              <a:rPr lang="en-US" dirty="0" smtClean="0"/>
              <a:t>Increasing on-task behavior</a:t>
            </a:r>
          </a:p>
          <a:p>
            <a:pPr lvl="1"/>
            <a:r>
              <a:rPr lang="en-US" dirty="0" smtClean="0"/>
              <a:t>Initiating interactions</a:t>
            </a:r>
          </a:p>
          <a:p>
            <a:pPr lvl="1"/>
            <a:r>
              <a:rPr lang="en-US" dirty="0" smtClean="0"/>
              <a:t>Increasing play skills</a:t>
            </a:r>
          </a:p>
          <a:p>
            <a:pPr lvl="1"/>
            <a:r>
              <a:rPr lang="en-US" dirty="0" smtClean="0"/>
              <a:t>Conversing with others</a:t>
            </a:r>
            <a:endParaRPr lang="en-US" dirty="0"/>
          </a:p>
        </p:txBody>
      </p:sp>
      <p:pic>
        <p:nvPicPr>
          <p:cNvPr id="4" name="Picture 5" descr="2897094477_9e0f9989c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3962400"/>
            <a:ext cx="1466525" cy="22024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93607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movelearnandsharetogether.files.wordpress.com/2012/01/5_point_scale_poster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106362"/>
            <a:ext cx="4343400" cy="64967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26366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uperpowerspeech.com/wp-content/uploads/2012/09/Screen+Shot+2012-09-28+at+7.32.42+PM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0"/>
            <a:ext cx="3429000" cy="6743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041126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stickingmyneckoutforstudents.weebly.com/uploads/1/7/8/8/17880633/136184454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457200"/>
            <a:ext cx="5177839" cy="6097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945150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stokesctg2012.pbworks.com/f/1350354790-360p/Five%2BPoint%2BScale%2BUpset%2B%2BMicrosoft%2BWord%2B.pdf"/>
          <p:cNvPicPr>
            <a:picLocks noChangeAspect="1" noChangeArrowheads="1"/>
          </p:cNvPicPr>
          <p:nvPr/>
        </p:nvPicPr>
        <p:blipFill rotWithShape="1">
          <a:blip r:embed="rId2">
            <a:extLst>
              <a:ext uri="{28A0092B-C50C-407E-A947-70E740481C1C}">
                <a14:useLocalDpi xmlns:a14="http://schemas.microsoft.com/office/drawing/2010/main" val="0"/>
              </a:ext>
            </a:extLst>
          </a:blip>
          <a:srcRect l="11099" t="8656" r="6618" b="12926"/>
          <a:stretch/>
        </p:blipFill>
        <p:spPr bwMode="auto">
          <a:xfrm>
            <a:off x="1761423" y="105877"/>
            <a:ext cx="5149516" cy="6352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065351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media-cache-ak0.pinimg.com/236x/38/3e/0e/383e0edc4cef6e9d107c828d1157de5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57149"/>
            <a:ext cx="5063094" cy="6800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06660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idx="4294967295"/>
          </p:nvPr>
        </p:nvSpPr>
        <p:spPr/>
        <p:txBody>
          <a:bodyPr/>
          <a:lstStyle/>
          <a:p>
            <a:r>
              <a:rPr lang="en-US" dirty="0" smtClean="0">
                <a:latin typeface="Arial" pitchFamily="34" charset="0"/>
              </a:rPr>
              <a:t>Can be used to:</a:t>
            </a:r>
          </a:p>
        </p:txBody>
      </p:sp>
      <p:sp>
        <p:nvSpPr>
          <p:cNvPr id="56323" name="Rectangle 3"/>
          <p:cNvSpPr>
            <a:spLocks noGrp="1" noChangeArrowheads="1"/>
          </p:cNvSpPr>
          <p:nvPr>
            <p:ph type="body" idx="4294967295"/>
          </p:nvPr>
        </p:nvSpPr>
        <p:spPr/>
        <p:txBody>
          <a:bodyPr>
            <a:normAutofit/>
          </a:bodyPr>
          <a:lstStyle/>
          <a:p>
            <a:pPr>
              <a:buFontTx/>
              <a:buNone/>
            </a:pPr>
            <a:endParaRPr lang="en-US" dirty="0" smtClean="0">
              <a:latin typeface="Arial" pitchFamily="34" charset="0"/>
            </a:endParaRPr>
          </a:p>
          <a:p>
            <a:pPr>
              <a:spcAft>
                <a:spcPct val="25000"/>
              </a:spcAft>
            </a:pPr>
            <a:r>
              <a:rPr lang="en-US" dirty="0" smtClean="0">
                <a:latin typeface="Arial" pitchFamily="34" charset="0"/>
              </a:rPr>
              <a:t>Teach self-regulation (e.g. emotions)</a:t>
            </a:r>
          </a:p>
          <a:p>
            <a:pPr>
              <a:spcAft>
                <a:spcPct val="25000"/>
              </a:spcAft>
            </a:pPr>
            <a:endParaRPr lang="en-US" dirty="0" smtClean="0">
              <a:latin typeface="Arial" pitchFamily="34" charset="0"/>
            </a:endParaRPr>
          </a:p>
          <a:p>
            <a:pPr>
              <a:spcAft>
                <a:spcPct val="25000"/>
              </a:spcAft>
            </a:pPr>
            <a:r>
              <a:rPr lang="en-US" dirty="0" smtClean="0">
                <a:latin typeface="Arial" pitchFamily="34" charset="0"/>
              </a:rPr>
              <a:t>Promotes learning and independence</a:t>
            </a:r>
          </a:p>
          <a:p>
            <a:pPr>
              <a:spcAft>
                <a:spcPct val="25000"/>
              </a:spcAft>
            </a:pPr>
            <a:endParaRPr lang="en-US" dirty="0" smtClean="0">
              <a:latin typeface="Arial" pitchFamily="34" charset="0"/>
            </a:endParaRPr>
          </a:p>
          <a:p>
            <a:pPr>
              <a:spcAft>
                <a:spcPct val="25000"/>
              </a:spcAft>
            </a:pPr>
            <a:r>
              <a:rPr lang="en-US" dirty="0" smtClean="0">
                <a:latin typeface="Arial" pitchFamily="34" charset="0"/>
              </a:rPr>
              <a:t>Teach delayed gratification</a:t>
            </a:r>
          </a:p>
        </p:txBody>
      </p:sp>
    </p:spTree>
    <p:extLst>
      <p:ext uri="{BB962C8B-B14F-4D97-AF65-F5344CB8AC3E}">
        <p14:creationId xmlns:p14="http://schemas.microsoft.com/office/powerpoint/2010/main" val="38614562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274638"/>
            <a:ext cx="8229600" cy="792162"/>
          </a:xfrm>
        </p:spPr>
        <p:txBody>
          <a:bodyPr>
            <a:normAutofit fontScale="90000"/>
          </a:bodyPr>
          <a:lstStyle/>
          <a:p>
            <a:r>
              <a:rPr lang="en-US" sz="3200"/>
              <a:t>Implementing a </a:t>
            </a:r>
            <a:br>
              <a:rPr lang="en-US" sz="3200"/>
            </a:br>
            <a:r>
              <a:rPr lang="en-US" sz="3200"/>
              <a:t>Self Management System</a:t>
            </a:r>
          </a:p>
        </p:txBody>
      </p:sp>
      <p:sp>
        <p:nvSpPr>
          <p:cNvPr id="4099" name="Rectangle 3"/>
          <p:cNvSpPr>
            <a:spLocks noGrp="1" noChangeArrowheads="1"/>
          </p:cNvSpPr>
          <p:nvPr>
            <p:ph type="body" idx="1"/>
          </p:nvPr>
        </p:nvSpPr>
        <p:spPr>
          <a:xfrm>
            <a:off x="457200" y="1447800"/>
            <a:ext cx="8229600" cy="4678363"/>
          </a:xfrm>
        </p:spPr>
        <p:txBody>
          <a:bodyPr>
            <a:normAutofit lnSpcReduction="10000"/>
          </a:bodyPr>
          <a:lstStyle/>
          <a:p>
            <a:pPr>
              <a:lnSpc>
                <a:spcPct val="90000"/>
              </a:lnSpc>
            </a:pPr>
            <a:r>
              <a:rPr lang="en-US" sz="2800" dirty="0"/>
              <a:t>Step 1:  PREPARE THE SYSTEM</a:t>
            </a:r>
          </a:p>
          <a:p>
            <a:pPr>
              <a:lnSpc>
                <a:spcPct val="90000"/>
              </a:lnSpc>
            </a:pPr>
            <a:endParaRPr lang="en-US" sz="1400" dirty="0"/>
          </a:p>
          <a:p>
            <a:pPr lvl="1">
              <a:lnSpc>
                <a:spcPct val="90000"/>
              </a:lnSpc>
            </a:pPr>
            <a:r>
              <a:rPr lang="en-US" sz="2400" dirty="0"/>
              <a:t>Identify the target behavior to increase / decrease</a:t>
            </a:r>
          </a:p>
          <a:p>
            <a:pPr lvl="2">
              <a:lnSpc>
                <a:spcPct val="90000"/>
              </a:lnSpc>
            </a:pPr>
            <a:r>
              <a:rPr lang="en-US" sz="2000" dirty="0"/>
              <a:t>FBA for interfering behaviors</a:t>
            </a:r>
          </a:p>
          <a:p>
            <a:pPr lvl="2">
              <a:lnSpc>
                <a:spcPct val="90000"/>
              </a:lnSpc>
            </a:pPr>
            <a:r>
              <a:rPr lang="en-US" sz="2000" dirty="0"/>
              <a:t>Operational Definition (observable / measurable)</a:t>
            </a:r>
          </a:p>
          <a:p>
            <a:pPr lvl="1">
              <a:lnSpc>
                <a:spcPct val="90000"/>
              </a:lnSpc>
            </a:pPr>
            <a:endParaRPr lang="en-US" sz="2400" dirty="0"/>
          </a:p>
          <a:p>
            <a:pPr lvl="1">
              <a:lnSpc>
                <a:spcPct val="90000"/>
              </a:lnSpc>
            </a:pPr>
            <a:r>
              <a:rPr lang="en-US" sz="2400" dirty="0"/>
              <a:t>Identify </a:t>
            </a:r>
            <a:r>
              <a:rPr lang="en-US" sz="2400" dirty="0" err="1"/>
              <a:t>Reinforcers</a:t>
            </a:r>
            <a:endParaRPr lang="en-US" sz="2400" dirty="0"/>
          </a:p>
          <a:p>
            <a:pPr lvl="2">
              <a:lnSpc>
                <a:spcPct val="90000"/>
              </a:lnSpc>
            </a:pPr>
            <a:r>
              <a:rPr lang="en-US" sz="2000" dirty="0"/>
              <a:t>Variety </a:t>
            </a:r>
          </a:p>
          <a:p>
            <a:pPr lvl="2">
              <a:lnSpc>
                <a:spcPct val="90000"/>
              </a:lnSpc>
            </a:pPr>
            <a:r>
              <a:rPr lang="en-US" sz="2000" dirty="0"/>
              <a:t>Natural</a:t>
            </a:r>
          </a:p>
          <a:p>
            <a:pPr lvl="1">
              <a:lnSpc>
                <a:spcPct val="90000"/>
              </a:lnSpc>
            </a:pPr>
            <a:endParaRPr lang="en-US" sz="2400" dirty="0"/>
          </a:p>
          <a:p>
            <a:pPr lvl="1">
              <a:lnSpc>
                <a:spcPct val="90000"/>
              </a:lnSpc>
            </a:pPr>
            <a:r>
              <a:rPr lang="en-US" sz="2400" dirty="0"/>
              <a:t>Data Collection System / Criterion</a:t>
            </a:r>
          </a:p>
          <a:p>
            <a:pPr lvl="2">
              <a:lnSpc>
                <a:spcPct val="90000"/>
              </a:lnSpc>
            </a:pPr>
            <a:r>
              <a:rPr lang="en-US" sz="2000" dirty="0"/>
              <a:t>Duration (</a:t>
            </a:r>
            <a:r>
              <a:rPr lang="en-US" sz="2000" dirty="0" err="1"/>
              <a:t>amt</a:t>
            </a:r>
            <a:r>
              <a:rPr lang="en-US" sz="2000" dirty="0"/>
              <a:t> of time)</a:t>
            </a:r>
          </a:p>
          <a:p>
            <a:pPr lvl="2">
              <a:lnSpc>
                <a:spcPct val="90000"/>
              </a:lnSpc>
            </a:pPr>
            <a:r>
              <a:rPr lang="en-US" sz="2000" dirty="0"/>
              <a:t>Frequency (number)</a:t>
            </a:r>
          </a:p>
        </p:txBody>
      </p:sp>
      <p:pic>
        <p:nvPicPr>
          <p:cNvPr id="4103" name="Picture 7" descr="unattended%20children%20sig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3505200"/>
            <a:ext cx="2289175" cy="1717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27911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fontScale="90000"/>
          </a:bodyPr>
          <a:lstStyle/>
          <a:p>
            <a:r>
              <a:rPr lang="en-US" sz="3600"/>
              <a:t>Implementing a </a:t>
            </a:r>
            <a:br>
              <a:rPr lang="en-US" sz="3600"/>
            </a:br>
            <a:r>
              <a:rPr lang="en-US" sz="3600"/>
              <a:t>Self Management System</a:t>
            </a:r>
          </a:p>
        </p:txBody>
      </p:sp>
      <p:sp>
        <p:nvSpPr>
          <p:cNvPr id="18435" name="Rectangle 3"/>
          <p:cNvSpPr>
            <a:spLocks noGrp="1" noChangeArrowheads="1"/>
          </p:cNvSpPr>
          <p:nvPr>
            <p:ph type="body" idx="1"/>
          </p:nvPr>
        </p:nvSpPr>
        <p:spPr>
          <a:xfrm>
            <a:off x="457200" y="1828800"/>
            <a:ext cx="8229600" cy="4297363"/>
          </a:xfrm>
        </p:spPr>
        <p:txBody>
          <a:bodyPr/>
          <a:lstStyle/>
          <a:p>
            <a:pPr>
              <a:lnSpc>
                <a:spcPct val="90000"/>
              </a:lnSpc>
            </a:pPr>
            <a:r>
              <a:rPr lang="en-US" sz="2800" dirty="0"/>
              <a:t>Step 1:  PREPARE THE SYSTEM</a:t>
            </a:r>
          </a:p>
          <a:p>
            <a:pPr lvl="1">
              <a:lnSpc>
                <a:spcPct val="90000"/>
              </a:lnSpc>
            </a:pPr>
            <a:endParaRPr lang="en-US" sz="1800" dirty="0"/>
          </a:p>
          <a:p>
            <a:pPr lvl="1">
              <a:lnSpc>
                <a:spcPct val="90000"/>
              </a:lnSpc>
            </a:pPr>
            <a:r>
              <a:rPr lang="en-US" sz="2400" dirty="0"/>
              <a:t>Select recording / cueing devices appropriate for the learner / setting</a:t>
            </a:r>
          </a:p>
          <a:p>
            <a:pPr lvl="2">
              <a:lnSpc>
                <a:spcPct val="90000"/>
              </a:lnSpc>
            </a:pPr>
            <a:r>
              <a:rPr lang="en-US" sz="2000" dirty="0"/>
              <a:t>Frequency</a:t>
            </a:r>
          </a:p>
          <a:p>
            <a:pPr lvl="3">
              <a:lnSpc>
                <a:spcPct val="90000"/>
              </a:lnSpc>
            </a:pPr>
            <a:r>
              <a:rPr lang="en-US" sz="1800" dirty="0"/>
              <a:t>Paper / Pencil</a:t>
            </a:r>
          </a:p>
          <a:p>
            <a:pPr lvl="3">
              <a:lnSpc>
                <a:spcPct val="90000"/>
              </a:lnSpc>
            </a:pPr>
            <a:r>
              <a:rPr lang="en-US" sz="1800" dirty="0"/>
              <a:t>Clickers</a:t>
            </a:r>
          </a:p>
          <a:p>
            <a:pPr lvl="3">
              <a:lnSpc>
                <a:spcPct val="90000"/>
              </a:lnSpc>
            </a:pPr>
            <a:r>
              <a:rPr lang="en-US" sz="1800" dirty="0"/>
              <a:t>Token Boards</a:t>
            </a:r>
          </a:p>
          <a:p>
            <a:pPr lvl="3">
              <a:lnSpc>
                <a:spcPct val="90000"/>
              </a:lnSpc>
            </a:pPr>
            <a:r>
              <a:rPr lang="en-US" sz="1800" dirty="0" smtClean="0"/>
              <a:t>Paperclips/pennies</a:t>
            </a:r>
          </a:p>
          <a:p>
            <a:pPr lvl="3">
              <a:lnSpc>
                <a:spcPct val="90000"/>
              </a:lnSpc>
            </a:pPr>
            <a:r>
              <a:rPr lang="en-US" sz="1800" dirty="0" smtClean="0"/>
              <a:t>Bracelet </a:t>
            </a:r>
            <a:endParaRPr lang="en-US" sz="1800" dirty="0"/>
          </a:p>
          <a:p>
            <a:pPr lvl="3">
              <a:lnSpc>
                <a:spcPct val="90000"/>
              </a:lnSpc>
              <a:buFontTx/>
              <a:buNone/>
            </a:pPr>
            <a:endParaRPr lang="en-US" sz="1800" dirty="0"/>
          </a:p>
          <a:p>
            <a:pPr lvl="2">
              <a:lnSpc>
                <a:spcPct val="90000"/>
              </a:lnSpc>
            </a:pPr>
            <a:r>
              <a:rPr lang="en-US" sz="2000" dirty="0"/>
              <a:t>Interval</a:t>
            </a:r>
          </a:p>
          <a:p>
            <a:pPr lvl="3">
              <a:lnSpc>
                <a:spcPct val="90000"/>
              </a:lnSpc>
            </a:pPr>
            <a:r>
              <a:rPr lang="en-US" sz="1800" dirty="0"/>
              <a:t>Stopwatch / Timer / Clock</a:t>
            </a:r>
          </a:p>
          <a:p>
            <a:pPr lvl="1">
              <a:lnSpc>
                <a:spcPct val="90000"/>
              </a:lnSpc>
            </a:pPr>
            <a:endParaRPr lang="en-US" sz="2400" dirty="0"/>
          </a:p>
        </p:txBody>
      </p:sp>
      <p:pic>
        <p:nvPicPr>
          <p:cNvPr id="18436" name="Picture 4" descr="friendship bracel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3352800"/>
            <a:ext cx="2971800" cy="2228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150668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90800" y="5943600"/>
            <a:ext cx="4572000" cy="533400"/>
          </a:xfrm>
        </p:spPr>
        <p:txBody>
          <a:bodyPr/>
          <a:lstStyle/>
          <a:p>
            <a:r>
              <a:rPr lang="en-US" dirty="0" smtClean="0"/>
              <a:t>Sample interval recording sheet</a:t>
            </a:r>
            <a:endParaRPr lang="en-US" dirty="0"/>
          </a:p>
        </p:txBody>
      </p:sp>
      <p:pic>
        <p:nvPicPr>
          <p:cNvPr id="9" name="Picture Placeholder 8"/>
          <p:cNvPicPr>
            <a:picLocks noGrp="1"/>
          </p:cNvPicPr>
          <p:nvPr>
            <p:ph type="pic" idx="1"/>
          </p:nvPr>
        </p:nvPicPr>
        <p:blipFill>
          <a:blip r:embed="rId3" cstate="print">
            <a:extLst>
              <a:ext uri="{28A0092B-C50C-407E-A947-70E740481C1C}">
                <a14:useLocalDpi xmlns:a14="http://schemas.microsoft.com/office/drawing/2010/main" val="0"/>
              </a:ext>
            </a:extLst>
          </a:blip>
          <a:srcRect l="6201" r="6201"/>
          <a:stretch>
            <a:fillRect/>
          </a:stretch>
        </p:blipFill>
        <p:spPr bwMode="auto">
          <a:xfrm>
            <a:off x="457200" y="381000"/>
            <a:ext cx="8229600" cy="5410200"/>
          </a:xfrm>
          <a:prstGeom prst="rect">
            <a:avLst/>
          </a:prstGeom>
          <a:noFill/>
          <a:ln w="9525">
            <a:noFill/>
            <a:miter lim="800000"/>
            <a:headEnd/>
            <a:tailEnd/>
          </a:ln>
        </p:spPr>
      </p:pic>
    </p:spTree>
    <p:extLst>
      <p:ext uri="{BB962C8B-B14F-4D97-AF65-F5344CB8AC3E}">
        <p14:creationId xmlns:p14="http://schemas.microsoft.com/office/powerpoint/2010/main" val="30326409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Step 1: DATA </a:t>
            </a:r>
            <a:r>
              <a:rPr lang="en-US" sz="3100" dirty="0" smtClean="0"/>
              <a:t>Collection system</a:t>
            </a:r>
            <a:endParaRPr lang="en-US" sz="3100" dirty="0"/>
          </a:p>
        </p:txBody>
      </p:sp>
      <p:sp>
        <p:nvSpPr>
          <p:cNvPr id="3" name="Content Placeholder 2"/>
          <p:cNvSpPr>
            <a:spLocks noGrp="1"/>
          </p:cNvSpPr>
          <p:nvPr>
            <p:ph idx="1"/>
          </p:nvPr>
        </p:nvSpPr>
        <p:spPr/>
        <p:txBody>
          <a:bodyPr/>
          <a:lstStyle/>
          <a:p>
            <a:r>
              <a:rPr lang="en-US" dirty="0" smtClean="0"/>
              <a:t>Identify Type of System: Interval or Frequency</a:t>
            </a:r>
          </a:p>
          <a:p>
            <a:r>
              <a:rPr lang="en-US" dirty="0" smtClean="0"/>
              <a:t>Interval System – DURATION</a:t>
            </a:r>
          </a:p>
          <a:p>
            <a:pPr lvl="1"/>
            <a:r>
              <a:rPr lang="en-US" dirty="0" smtClean="0"/>
              <a:t>Increase the duration that a desired behavior occurs</a:t>
            </a:r>
          </a:p>
          <a:p>
            <a:pPr lvl="2"/>
            <a:r>
              <a:rPr lang="en-US" dirty="0" smtClean="0"/>
              <a:t>remaining in seat, staying on task, conversing with peers</a:t>
            </a:r>
          </a:p>
          <a:p>
            <a:pPr lvl="1"/>
            <a:r>
              <a:rPr lang="en-US" dirty="0" smtClean="0"/>
              <a:t>Increase the duration that an interfering behavior does NOT occur</a:t>
            </a:r>
          </a:p>
          <a:p>
            <a:pPr lvl="2"/>
            <a:r>
              <a:rPr lang="en-US" dirty="0" smtClean="0"/>
              <a:t>flapping hands, chewing shirt, hitting peers</a:t>
            </a:r>
          </a:p>
          <a:p>
            <a:pPr lvl="2"/>
            <a:endParaRPr lang="en-US" dirty="0" smtClean="0"/>
          </a:p>
          <a:p>
            <a:endParaRPr lang="en-US" dirty="0"/>
          </a:p>
        </p:txBody>
      </p:sp>
    </p:spTree>
    <p:extLst>
      <p:ext uri="{BB962C8B-B14F-4D97-AF65-F5344CB8AC3E}">
        <p14:creationId xmlns:p14="http://schemas.microsoft.com/office/powerpoint/2010/main" val="14399408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Step 1: DATA </a:t>
            </a:r>
            <a:r>
              <a:rPr lang="en-US" sz="3100" dirty="0" smtClean="0"/>
              <a:t>Collection system</a:t>
            </a:r>
            <a:endParaRPr lang="en-US" dirty="0"/>
          </a:p>
        </p:txBody>
      </p:sp>
      <p:sp>
        <p:nvSpPr>
          <p:cNvPr id="3" name="Content Placeholder 2"/>
          <p:cNvSpPr>
            <a:spLocks noGrp="1"/>
          </p:cNvSpPr>
          <p:nvPr>
            <p:ph idx="1"/>
          </p:nvPr>
        </p:nvSpPr>
        <p:spPr/>
        <p:txBody>
          <a:bodyPr>
            <a:normAutofit lnSpcReduction="10000"/>
          </a:bodyPr>
          <a:lstStyle/>
          <a:p>
            <a:r>
              <a:rPr lang="en-US" dirty="0" smtClean="0"/>
              <a:t>FREQUENCY system </a:t>
            </a:r>
            <a:r>
              <a:rPr lang="en-US" sz="2000" dirty="0" smtClean="0"/>
              <a:t>– e.g., raising hand in class, taking bites of food, asking peers questions</a:t>
            </a:r>
          </a:p>
          <a:p>
            <a:endParaRPr lang="en-US" sz="2000" dirty="0" smtClean="0"/>
          </a:p>
          <a:p>
            <a:pPr lvl="1"/>
            <a:r>
              <a:rPr lang="en-US" dirty="0" smtClean="0"/>
              <a:t>Frequency for increased behavior</a:t>
            </a:r>
          </a:p>
          <a:p>
            <a:pPr lvl="2"/>
            <a:r>
              <a:rPr lang="en-US" dirty="0" smtClean="0"/>
              <a:t>The learner must demonstrate the behavior X number of times in a given time period to earn the </a:t>
            </a:r>
            <a:r>
              <a:rPr lang="en-US" dirty="0" err="1" smtClean="0"/>
              <a:t>reinforcer</a:t>
            </a:r>
            <a:r>
              <a:rPr lang="en-US" dirty="0" smtClean="0"/>
              <a:t>.</a:t>
            </a:r>
          </a:p>
          <a:p>
            <a:pPr lvl="2"/>
            <a:endParaRPr lang="en-US" dirty="0" smtClean="0"/>
          </a:p>
          <a:p>
            <a:pPr lvl="1"/>
            <a:r>
              <a:rPr lang="en-US" dirty="0" smtClean="0"/>
              <a:t>Frequency for decreased behavior</a:t>
            </a:r>
          </a:p>
          <a:p>
            <a:pPr lvl="2"/>
            <a:r>
              <a:rPr lang="en-US" dirty="0" smtClean="0"/>
              <a:t>The learner must demonstrate the behavior no more than X number of times in a given time period to earn the </a:t>
            </a:r>
            <a:r>
              <a:rPr lang="en-US" dirty="0" err="1" smtClean="0"/>
              <a:t>reinforcer</a:t>
            </a:r>
            <a:endParaRPr lang="en-US" dirty="0" smtClean="0"/>
          </a:p>
        </p:txBody>
      </p:sp>
    </p:spTree>
    <p:extLst>
      <p:ext uri="{BB962C8B-B14F-4D97-AF65-F5344CB8AC3E}">
        <p14:creationId xmlns:p14="http://schemas.microsoft.com/office/powerpoint/2010/main" val="19814236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167</TotalTime>
  <Words>1582</Words>
  <Application>Microsoft Office PowerPoint</Application>
  <PresentationFormat>On-screen Show (4:3)</PresentationFormat>
  <Paragraphs>167</Paragraphs>
  <Slides>34</Slides>
  <Notes>15</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34</vt:i4>
      </vt:variant>
    </vt:vector>
  </HeadingPairs>
  <TitlesOfParts>
    <vt:vector size="37" baseType="lpstr">
      <vt:lpstr>Office Theme</vt:lpstr>
      <vt:lpstr>Worksheet</vt:lpstr>
      <vt:lpstr>Document</vt:lpstr>
      <vt:lpstr>Self-Management </vt:lpstr>
      <vt:lpstr>Self-Management Systems</vt:lpstr>
      <vt:lpstr>Can be used to:</vt:lpstr>
      <vt:lpstr>Can be used to:</vt:lpstr>
      <vt:lpstr>Implementing a  Self Management System</vt:lpstr>
      <vt:lpstr>Implementing a  Self Management System</vt:lpstr>
      <vt:lpstr>Sample interval recording sheet</vt:lpstr>
      <vt:lpstr>Step 1: DATA Collection system</vt:lpstr>
      <vt:lpstr>Step 1: DATA Collection system</vt:lpstr>
      <vt:lpstr>Sample recording sheet for a frequency system</vt:lpstr>
      <vt:lpstr>Step 1: DATA Collection system</vt:lpstr>
      <vt:lpstr>Implementing a  Self Management System</vt:lpstr>
      <vt:lpstr>Implementing a  Self Management System</vt:lpstr>
      <vt:lpstr>Implementing a  Self Management System</vt:lpstr>
      <vt:lpstr>Implementing a  Self Management System</vt:lpstr>
      <vt:lpstr>Examples of Self-Management Systems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Lexie’s Self-Management System</vt:lpstr>
      <vt:lpstr>PowerPoint Presentation</vt:lpstr>
      <vt:lpstr>PowerPoint Presentation</vt:lpstr>
      <vt:lpstr>Incredible 5-Point Scale</vt:lpstr>
      <vt:lpstr>PowerPoint Presentation</vt:lpstr>
      <vt:lpstr>PowerPoint Presentation</vt:lpstr>
      <vt:lpstr>PowerPoint Presentation</vt:lpstr>
      <vt:lpstr>PowerPoint Presentation</vt:lpstr>
      <vt:lpstr>PowerPoint Presentation</vt:lpstr>
    </vt:vector>
  </TitlesOfParts>
  <Company>GVSU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Self-Management   Evidence-based Practice (EBP)</dc:title>
  <dc:creator>Amy Matthews</dc:creator>
  <cp:lastModifiedBy>Windows User</cp:lastModifiedBy>
  <cp:revision>27</cp:revision>
  <cp:lastPrinted>2014-01-21T22:25:16Z</cp:lastPrinted>
  <dcterms:created xsi:type="dcterms:W3CDTF">2014-01-21T04:45:26Z</dcterms:created>
  <dcterms:modified xsi:type="dcterms:W3CDTF">2014-03-20T15:54:56Z</dcterms:modified>
</cp:coreProperties>
</file>